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85" r:id="rId4"/>
    <p:sldId id="277" r:id="rId5"/>
    <p:sldId id="275" r:id="rId6"/>
    <p:sldId id="258" r:id="rId7"/>
    <p:sldId id="278" r:id="rId8"/>
    <p:sldId id="261" r:id="rId9"/>
    <p:sldId id="279" r:id="rId10"/>
    <p:sldId id="262" r:id="rId11"/>
    <p:sldId id="272" r:id="rId12"/>
    <p:sldId id="288" r:id="rId13"/>
    <p:sldId id="282" r:id="rId14"/>
    <p:sldId id="280" r:id="rId15"/>
    <p:sldId id="283" r:id="rId16"/>
    <p:sldId id="259" r:id="rId17"/>
    <p:sldId id="263" r:id="rId18"/>
    <p:sldId id="284" r:id="rId19"/>
    <p:sldId id="264" r:id="rId20"/>
    <p:sldId id="265" r:id="rId21"/>
    <p:sldId id="266" r:id="rId22"/>
    <p:sldId id="267" r:id="rId23"/>
    <p:sldId id="268" r:id="rId24"/>
    <p:sldId id="269" r:id="rId25"/>
    <p:sldId id="270" r:id="rId26"/>
    <p:sldId id="281" r:id="rId27"/>
    <p:sldId id="286" r:id="rId28"/>
    <p:sldId id="287"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51E"/>
    <a:srgbClr val="F1FD55"/>
    <a:srgbClr val="F9FEB8"/>
    <a:srgbClr val="FF7C80"/>
    <a:srgbClr val="F1F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7343" autoAdjust="0"/>
  </p:normalViewPr>
  <p:slideViewPr>
    <p:cSldViewPr snapToGrid="0">
      <p:cViewPr varScale="1">
        <p:scale>
          <a:sx n="77" d="100"/>
          <a:sy n="77" d="100"/>
        </p:scale>
        <p:origin x="19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D8830-9735-4E59-9CC1-C7AB22891D82}" type="datetimeFigureOut">
              <a:rPr kumimoji="1" lang="ja-JP" altLang="en-US" smtClean="0"/>
              <a:t>2021/10/7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B6BB4-6322-4797-9820-4A78B14C1A63}" type="slidenum">
              <a:rPr kumimoji="1" lang="ja-JP" altLang="en-US" smtClean="0"/>
              <a:t>‹#›</a:t>
            </a:fld>
            <a:endParaRPr kumimoji="1" lang="ja-JP" altLang="en-US"/>
          </a:p>
        </p:txBody>
      </p:sp>
    </p:spTree>
    <p:extLst>
      <p:ext uri="{BB962C8B-B14F-4D97-AF65-F5344CB8AC3E}">
        <p14:creationId xmlns:p14="http://schemas.microsoft.com/office/powerpoint/2010/main" val="18117811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a:t>
            </a:r>
            <a:r>
              <a:rPr kumimoji="1" lang="en-US" altLang="ja-JP" dirty="0"/>
              <a:t>AI</a:t>
            </a:r>
            <a:r>
              <a:rPr kumimoji="1" lang="ja-JP" altLang="en-US" dirty="0"/>
              <a:t>スピーカー開発の発表を始めます。</a:t>
            </a:r>
            <a:endParaRPr kumimoji="1" lang="en-US" altLang="ja-JP" dirty="0"/>
          </a:p>
          <a:p>
            <a:r>
              <a:rPr kumimoji="1" lang="ja-JP" altLang="en-US" dirty="0"/>
              <a:t>よろしくお願いします。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a:t>
            </a:fld>
            <a:endParaRPr kumimoji="1" lang="ja-JP" altLang="en-US"/>
          </a:p>
        </p:txBody>
      </p:sp>
    </p:spTree>
    <p:extLst>
      <p:ext uri="{BB962C8B-B14F-4D97-AF65-F5344CB8AC3E}">
        <p14:creationId xmlns:p14="http://schemas.microsoft.com/office/powerpoint/2010/main" val="2118516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AI</a:t>
            </a:r>
            <a:r>
              <a:rPr kumimoji="1" lang="ja-JP" altLang="en-US" dirty="0"/>
              <a:t>の説明です</a:t>
            </a:r>
            <a:endParaRPr kumimoji="1" lang="en-US" altLang="ja-JP" dirty="0"/>
          </a:p>
          <a:p>
            <a:r>
              <a:rPr kumimoji="1" lang="en-US" altLang="ja-JP" dirty="0"/>
              <a:t>AI</a:t>
            </a:r>
            <a:r>
              <a:rPr kumimoji="1" lang="ja-JP" altLang="en-US" dirty="0" err="1"/>
              <a:t>には</a:t>
            </a:r>
            <a:r>
              <a:rPr kumimoji="1" lang="en-US" altLang="ja-JP" dirty="0"/>
              <a:t>TensorFlow</a:t>
            </a:r>
            <a:r>
              <a:rPr kumimoji="1" lang="ja-JP" altLang="en-US" dirty="0"/>
              <a:t>という</a:t>
            </a:r>
            <a:r>
              <a:rPr kumimoji="1" lang="en-US" altLang="ja-JP" dirty="0"/>
              <a:t>Python</a:t>
            </a:r>
            <a:r>
              <a:rPr kumimoji="1" lang="ja-JP" altLang="en-US" dirty="0"/>
              <a:t>のライブラリを使っています</a:t>
            </a:r>
            <a:endParaRPr kumimoji="1" lang="en-US" altLang="ja-JP" dirty="0"/>
          </a:p>
          <a:p>
            <a:endParaRPr kumimoji="1" lang="en-US" altLang="ja-JP" dirty="0"/>
          </a:p>
          <a:p>
            <a:r>
              <a:rPr kumimoji="1" lang="ja-JP" altLang="en-US" dirty="0"/>
              <a:t>ここでは、テキストデータを入力し、ニューラルネットワークを用いて確率を計算します</a:t>
            </a:r>
            <a:endParaRPr kumimoji="1" lang="en-US" altLang="ja-JP" dirty="0"/>
          </a:p>
          <a:p>
            <a:r>
              <a:rPr kumimoji="1" lang="ja-JP" altLang="en-US" dirty="0"/>
              <a:t>計算の結果、最も確率が高い質問内容</a:t>
            </a:r>
            <a:r>
              <a:rPr kumimoji="1" lang="en-US" altLang="ja-JP" dirty="0"/>
              <a:t>(</a:t>
            </a:r>
            <a:r>
              <a:rPr kumimoji="1" lang="ja-JP" altLang="en-US" dirty="0"/>
              <a:t>例えば、天気、占い・・・</a:t>
            </a:r>
            <a:r>
              <a:rPr kumimoji="1" lang="en-US" altLang="ja-JP" dirty="0"/>
              <a:t>)</a:t>
            </a:r>
            <a:r>
              <a:rPr kumimoji="1" lang="ja-JP" altLang="en-US" dirty="0"/>
              <a:t>を予測結果として出力します</a:t>
            </a:r>
            <a:endParaRPr kumimoji="1" lang="en-US" altLang="ja-JP" dirty="0"/>
          </a:p>
          <a:p>
            <a:endParaRPr kumimoji="1" lang="en-US" altLang="ja-JP" dirty="0"/>
          </a:p>
          <a:p>
            <a:r>
              <a:rPr kumimoji="1" lang="ja-JP" altLang="en-US" dirty="0"/>
              <a:t>この一連の流れを、「発話意図分類」といいます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10</a:t>
            </a:fld>
            <a:endParaRPr kumimoji="1" lang="ja-JP" altLang="en-US"/>
          </a:p>
        </p:txBody>
      </p:sp>
    </p:spTree>
    <p:extLst>
      <p:ext uri="{BB962C8B-B14F-4D97-AF65-F5344CB8AC3E}">
        <p14:creationId xmlns:p14="http://schemas.microsoft.com/office/powerpoint/2010/main" val="3743893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発話意図分類の流れを</a:t>
            </a:r>
            <a:r>
              <a:rPr kumimoji="1" lang="ja-JP" altLang="en-US" b="1" dirty="0"/>
              <a:t>図で</a:t>
            </a:r>
            <a:r>
              <a:rPr kumimoji="1" lang="ja-JP" altLang="en-US" dirty="0"/>
              <a:t>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テキストデータを</a:t>
            </a:r>
            <a:r>
              <a:rPr kumimoji="1" lang="en-US" altLang="ja-JP" dirty="0"/>
              <a:t>AI</a:t>
            </a:r>
            <a:r>
              <a:rPr kumimoji="1" lang="ja-JP" altLang="en-US" dirty="0"/>
              <a:t>に入力して、ニューラルネットワークが確率を計算します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ja-JP" altLang="en-US" b="1" dirty="0">
                <a:solidFill>
                  <a:srgbClr val="FF0000"/>
                </a:solidFill>
              </a:rPr>
              <a:t>クリック</a:t>
            </a:r>
            <a:r>
              <a:rPr kumimoji="1" lang="ja-JP" altLang="en-US" dirty="0"/>
              <a:t>）</a:t>
            </a:r>
            <a:endParaRPr kumimoji="1" lang="en-US" altLang="ja-JP" dirty="0"/>
          </a:p>
          <a:p>
            <a:r>
              <a:rPr kumimoji="1" lang="ja-JP" altLang="en-US" dirty="0"/>
              <a:t>この確率は、例えば、天気</a:t>
            </a:r>
            <a:r>
              <a:rPr kumimoji="1" lang="en-US" altLang="ja-JP" dirty="0"/>
              <a:t>90</a:t>
            </a:r>
            <a:r>
              <a:rPr kumimoji="1" lang="ja-JP" altLang="en-US" dirty="0"/>
              <a:t>％・・・といったように出力されます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11</a:t>
            </a:fld>
            <a:endParaRPr kumimoji="1" lang="ja-JP" altLang="en-US"/>
          </a:p>
        </p:txBody>
      </p:sp>
    </p:spTree>
    <p:extLst>
      <p:ext uri="{BB962C8B-B14F-4D97-AF65-F5344CB8AC3E}">
        <p14:creationId xmlns:p14="http://schemas.microsoft.com/office/powerpoint/2010/main" val="223506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この中で、天気が</a:t>
            </a:r>
            <a:r>
              <a:rPr kumimoji="1" lang="en-US" altLang="ja-JP" dirty="0"/>
              <a:t>90</a:t>
            </a:r>
            <a:r>
              <a:rPr kumimoji="1" lang="ja-JP" altLang="en-US" dirty="0"/>
              <a:t>％と一番高いので、</a:t>
            </a:r>
            <a:r>
              <a:rPr kumimoji="1" lang="en-US" altLang="ja-JP" dirty="0"/>
              <a:t>AI</a:t>
            </a:r>
            <a:r>
              <a:rPr kumimoji="1" lang="ja-JP" altLang="en-US" dirty="0"/>
              <a:t>は入力されたテキストデータは、天気に関する発言だと理解します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12</a:t>
            </a:fld>
            <a:endParaRPr kumimoji="1" lang="ja-JP" altLang="en-US"/>
          </a:p>
        </p:txBody>
      </p:sp>
    </p:spTree>
    <p:extLst>
      <p:ext uri="{BB962C8B-B14F-4D97-AF65-F5344CB8AC3E}">
        <p14:creationId xmlns:p14="http://schemas.microsoft.com/office/powerpoint/2010/main" val="2622940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ニューラルネットワークとは、</a:t>
            </a:r>
            <a:r>
              <a:rPr kumimoji="1" lang="ja-JP" altLang="en-US" sz="1200" b="0" i="0" kern="1200" dirty="0">
                <a:solidFill>
                  <a:schemeClr val="tx1"/>
                </a:solidFill>
                <a:effectLst/>
                <a:latin typeface="+mn-lt"/>
                <a:ea typeface="+mn-ea"/>
                <a:cs typeface="+mn-cs"/>
              </a:rPr>
              <a:t>脳の神経回路の一部を模した数理モデル</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入力値を関数に入れて値を出力します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13</a:t>
            </a:fld>
            <a:endParaRPr kumimoji="1" lang="ja-JP" altLang="en-US"/>
          </a:p>
        </p:txBody>
      </p:sp>
    </p:spTree>
    <p:extLst>
      <p:ext uri="{BB962C8B-B14F-4D97-AF65-F5344CB8AC3E}">
        <p14:creationId xmlns:p14="http://schemas.microsoft.com/office/powerpoint/2010/main" val="282344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次に、データの取得です</a:t>
            </a:r>
            <a:endParaRPr kumimoji="1" lang="en-US" altLang="ja-JP" dirty="0"/>
          </a:p>
          <a:p>
            <a:r>
              <a:rPr kumimoji="1" lang="ja-JP" altLang="en-US" dirty="0"/>
              <a:t>データの取得先としては、</a:t>
            </a:r>
            <a:r>
              <a:rPr kumimoji="1" lang="en-US" altLang="ja-JP" dirty="0"/>
              <a:t>Web</a:t>
            </a:r>
            <a:r>
              <a:rPr kumimoji="1" lang="ja-JP" altLang="en-US" dirty="0"/>
              <a:t>ページ、データベース、カレンダーなどがあります</a:t>
            </a:r>
            <a:endParaRPr kumimoji="1" lang="en-US" altLang="ja-JP" dirty="0"/>
          </a:p>
          <a:p>
            <a:r>
              <a:rPr kumimoji="1" lang="en-US" altLang="ja-JP" dirty="0"/>
              <a:t>Web</a:t>
            </a:r>
            <a:r>
              <a:rPr kumimoji="1" lang="ja-JP" altLang="en-US" dirty="0"/>
              <a:t>ページからは、天気予報や占い、ニュースなどを取得することができます</a:t>
            </a:r>
            <a:endParaRPr kumimoji="1" lang="en-US" altLang="ja-JP" dirty="0"/>
          </a:p>
          <a:p>
            <a:r>
              <a:rPr kumimoji="1" lang="ja-JP" altLang="en-US" dirty="0"/>
              <a:t>現時点の機能では、</a:t>
            </a:r>
            <a:r>
              <a:rPr kumimoji="1" lang="en-US" altLang="ja-JP" dirty="0"/>
              <a:t>Web</a:t>
            </a:r>
            <a:r>
              <a:rPr kumimoji="1" lang="ja-JP" altLang="en-US" dirty="0"/>
              <a:t>ページから「スクレイピング」という技術で、データを取得しています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14</a:t>
            </a:fld>
            <a:endParaRPr kumimoji="1" lang="ja-JP" altLang="en-US"/>
          </a:p>
        </p:txBody>
      </p:sp>
    </p:spTree>
    <p:extLst>
      <p:ext uri="{BB962C8B-B14F-4D97-AF65-F5344CB8AC3E}">
        <p14:creationId xmlns:p14="http://schemas.microsoft.com/office/powerpoint/2010/main" val="3217132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スクレイピングというのは、</a:t>
            </a:r>
            <a:r>
              <a:rPr kumimoji="1" lang="en-US" altLang="ja-JP" dirty="0"/>
              <a:t>Web</a:t>
            </a:r>
            <a:r>
              <a:rPr kumimoji="1" lang="ja-JP" altLang="en-US" dirty="0"/>
              <a:t>ページからテキストデータを抽出する技術です</a:t>
            </a:r>
            <a:endParaRPr kumimoji="1" lang="en-US" altLang="ja-JP" dirty="0"/>
          </a:p>
          <a:p>
            <a:r>
              <a:rPr kumimoji="1" lang="ja-JP" altLang="en-US" dirty="0"/>
              <a:t>スクレイピングに使用しているのは、</a:t>
            </a:r>
            <a:r>
              <a:rPr kumimoji="1" lang="en-US" altLang="ja-JP" dirty="0"/>
              <a:t>BeautifulSoup4</a:t>
            </a:r>
            <a:r>
              <a:rPr kumimoji="1" lang="ja-JP" altLang="en-US" dirty="0"/>
              <a:t>という</a:t>
            </a:r>
            <a:r>
              <a:rPr kumimoji="1" lang="en-US" altLang="ja-JP" dirty="0"/>
              <a:t>Python</a:t>
            </a:r>
            <a:r>
              <a:rPr kumimoji="1" lang="ja-JP" altLang="en-US" dirty="0"/>
              <a:t>のライブラリで、</a:t>
            </a:r>
            <a:r>
              <a:rPr kumimoji="1" lang="en-US" altLang="ja-JP" dirty="0"/>
              <a:t>HTML</a:t>
            </a:r>
            <a:r>
              <a:rPr kumimoji="1" lang="ja-JP" altLang="en-US" dirty="0"/>
              <a:t>で構成された</a:t>
            </a:r>
            <a:r>
              <a:rPr kumimoji="1" lang="en-US" altLang="ja-JP" dirty="0"/>
              <a:t>Web</a:t>
            </a:r>
            <a:r>
              <a:rPr kumimoji="1" lang="ja-JP" altLang="en-US" dirty="0"/>
              <a:t>ページからテキストデータを解析・抽出することができます。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15</a:t>
            </a:fld>
            <a:endParaRPr kumimoji="1" lang="ja-JP" altLang="en-US"/>
          </a:p>
        </p:txBody>
      </p:sp>
    </p:spTree>
    <p:extLst>
      <p:ext uri="{BB962C8B-B14F-4D97-AF65-F5344CB8AC3E}">
        <p14:creationId xmlns:p14="http://schemas.microsoft.com/office/powerpoint/2010/main" val="2909272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ここで、実際にスクレイピングの実行結果を見ていただきます。</a:t>
            </a:r>
            <a:endParaRPr kumimoji="1" lang="en-US" altLang="ja-JP" dirty="0"/>
          </a:p>
          <a:p>
            <a:r>
              <a:rPr kumimoji="1" lang="en-US" altLang="ja-JP" dirty="0"/>
              <a:t>Yahoo</a:t>
            </a:r>
            <a:r>
              <a:rPr kumimoji="1" lang="ja-JP" altLang="en-US" dirty="0"/>
              <a:t>の星座占いのページをスクレイピングすると、このような出力結果なります</a:t>
            </a:r>
            <a:endParaRPr kumimoji="1" lang="en-US" altLang="ja-JP" dirty="0"/>
          </a:p>
          <a:p>
            <a:r>
              <a:rPr kumimoji="1" lang="ja-JP" altLang="en-US" dirty="0"/>
              <a:t>見比べてみると、左の</a:t>
            </a:r>
            <a:r>
              <a:rPr kumimoji="1" lang="en-US" altLang="ja-JP" dirty="0"/>
              <a:t>Web</a:t>
            </a:r>
            <a:r>
              <a:rPr kumimoji="1" lang="ja-JP" altLang="en-US" dirty="0"/>
              <a:t>ページに「</a:t>
            </a:r>
            <a:r>
              <a:rPr kumimoji="1" lang="en-US" altLang="ja-JP" dirty="0"/>
              <a:t>1</a:t>
            </a:r>
            <a:r>
              <a:rPr kumimoji="1" lang="ja-JP" altLang="en-US" dirty="0"/>
              <a:t>位　かに座　目標が決まりそう」と表示されています。</a:t>
            </a:r>
            <a:endParaRPr kumimoji="1" lang="en-US" altLang="ja-JP" dirty="0"/>
          </a:p>
          <a:p>
            <a:r>
              <a:rPr kumimoji="1" lang="ja-JP" altLang="en-US" dirty="0"/>
              <a:t>それに対応して、出力結果にも「</a:t>
            </a:r>
            <a:r>
              <a:rPr kumimoji="1" lang="en-US" altLang="ja-JP" dirty="0"/>
              <a:t>1</a:t>
            </a:r>
            <a:r>
              <a:rPr kumimoji="1" lang="ja-JP" altLang="en-US" dirty="0"/>
              <a:t>位　かに座　目標が決まりそう」と、出力されています。</a:t>
            </a:r>
            <a:endParaRPr kumimoji="1" lang="en-US" altLang="ja-JP" dirty="0"/>
          </a:p>
          <a:p>
            <a:r>
              <a:rPr kumimoji="1" lang="en-US" altLang="ja-JP" dirty="0"/>
              <a:t>(2</a:t>
            </a:r>
            <a:r>
              <a:rPr kumimoji="1" lang="ja-JP" altLang="en-US" dirty="0"/>
              <a:t>位も同じように</a:t>
            </a:r>
            <a:r>
              <a:rPr kumimoji="1" lang="en-US" altLang="ja-JP" dirty="0"/>
              <a:t>)</a:t>
            </a:r>
          </a:p>
          <a:p>
            <a:r>
              <a:rPr kumimoji="1" lang="ja-JP" altLang="en-US" dirty="0"/>
              <a:t>このように、</a:t>
            </a:r>
            <a:r>
              <a:rPr kumimoji="1" lang="en-US" altLang="ja-JP" dirty="0"/>
              <a:t>Web</a:t>
            </a:r>
            <a:r>
              <a:rPr kumimoji="1" lang="ja-JP" altLang="en-US" dirty="0"/>
              <a:t>ページからテキストデータを抽出しています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16</a:t>
            </a:fld>
            <a:endParaRPr kumimoji="1" lang="ja-JP" altLang="en-US"/>
          </a:p>
        </p:txBody>
      </p:sp>
    </p:spTree>
    <p:extLst>
      <p:ext uri="{BB962C8B-B14F-4D97-AF65-F5344CB8AC3E}">
        <p14:creationId xmlns:p14="http://schemas.microsoft.com/office/powerpoint/2010/main" val="3153625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音声合成には、</a:t>
            </a:r>
            <a:r>
              <a:rPr kumimoji="1" lang="en-US" altLang="ja-JP" dirty="0" err="1"/>
              <a:t>OpenJTalk</a:t>
            </a:r>
            <a:r>
              <a:rPr kumimoji="1" lang="ja-JP" altLang="en-US" dirty="0"/>
              <a:t>という日本語の音声合成システムを使用しており、入力したテキストデータを読み上げてくれます</a:t>
            </a:r>
            <a:endParaRPr kumimoji="1" lang="en-US" altLang="ja-JP" dirty="0"/>
          </a:p>
          <a:p>
            <a:r>
              <a:rPr kumimoji="1" lang="ja-JP" altLang="en-US" dirty="0"/>
              <a:t>実際にしゃべらせた動画があるので、お聞きください。</a:t>
            </a:r>
            <a:r>
              <a:rPr kumimoji="1" lang="en-US" altLang="ja-JP" dirty="0"/>
              <a:t>(</a:t>
            </a:r>
            <a:r>
              <a:rPr kumimoji="1" lang="ja-JP" altLang="en-US" dirty="0"/>
              <a:t>流す</a:t>
            </a:r>
            <a:r>
              <a:rPr kumimoji="1" lang="en-US" altLang="ja-JP" dirty="0"/>
              <a:t>)</a:t>
            </a:r>
          </a:p>
          <a:p>
            <a:r>
              <a:rPr kumimoji="1" lang="ja-JP" altLang="en-US" dirty="0"/>
              <a:t>このように喋らせることができます。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17</a:t>
            </a:fld>
            <a:endParaRPr kumimoji="1" lang="ja-JP" altLang="en-US"/>
          </a:p>
        </p:txBody>
      </p:sp>
    </p:spTree>
    <p:extLst>
      <p:ext uri="{BB962C8B-B14F-4D97-AF65-F5344CB8AC3E}">
        <p14:creationId xmlns:p14="http://schemas.microsoft.com/office/powerpoint/2010/main" val="415898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OpenJTalk</a:t>
            </a:r>
            <a:r>
              <a:rPr kumimoji="1" lang="ja-JP" altLang="en-US" dirty="0"/>
              <a:t>では声の設定を変えることができます。</a:t>
            </a:r>
            <a:endParaRPr kumimoji="1" lang="en-US" altLang="ja-JP" dirty="0"/>
          </a:p>
          <a:p>
            <a:r>
              <a:rPr kumimoji="1" lang="en-US" altLang="ja-JP" dirty="0" err="1"/>
              <a:t>OpenJTalk</a:t>
            </a:r>
            <a:r>
              <a:rPr kumimoji="1" lang="ja-JP" altLang="en-US" dirty="0" err="1"/>
              <a:t>には</a:t>
            </a:r>
            <a:r>
              <a:rPr kumimoji="1" lang="ja-JP" altLang="en-US" dirty="0"/>
              <a:t>ボイスサンプルが</a:t>
            </a:r>
            <a:r>
              <a:rPr kumimoji="1" lang="en-US" altLang="ja-JP" dirty="0"/>
              <a:t>6</a:t>
            </a:r>
            <a:r>
              <a:rPr kumimoji="1" lang="ja-JP" altLang="en-US" dirty="0"/>
              <a:t>種類、パラメーターオプションが</a:t>
            </a:r>
            <a:r>
              <a:rPr kumimoji="1" lang="en-US" altLang="ja-JP" dirty="0"/>
              <a:t>15</a:t>
            </a:r>
            <a:r>
              <a:rPr kumimoji="1" lang="ja-JP" altLang="en-US" dirty="0"/>
              <a:t>種類あり、パラメーターオプションには速度、声の高さなどがあります。</a:t>
            </a:r>
            <a:endParaRPr kumimoji="1" lang="en-US" altLang="ja-JP" dirty="0"/>
          </a:p>
          <a:p>
            <a:r>
              <a:rPr kumimoji="1" lang="ja-JP" altLang="en-US" dirty="0"/>
              <a:t>このパラメーターの数値を調整することで、好みの声を作ることができます。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18</a:t>
            </a:fld>
            <a:endParaRPr kumimoji="1" lang="ja-JP" altLang="en-US"/>
          </a:p>
        </p:txBody>
      </p:sp>
    </p:spTree>
    <p:extLst>
      <p:ext uri="{BB962C8B-B14F-4D97-AF65-F5344CB8AC3E}">
        <p14:creationId xmlns:p14="http://schemas.microsoft.com/office/powerpoint/2010/main" val="616792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スピーカーの本体</a:t>
            </a:r>
            <a:endParaRPr kumimoji="1" lang="en-US" altLang="ja-JP" dirty="0"/>
          </a:p>
          <a:p>
            <a:r>
              <a:rPr kumimoji="1" lang="ja-JP" altLang="en-US" dirty="0"/>
              <a:t>学生証と同じくらいのサイズ</a:t>
            </a:r>
            <a:r>
              <a:rPr kumimoji="1" lang="en-US" altLang="ja-JP" dirty="0"/>
              <a:t>(</a:t>
            </a:r>
            <a:r>
              <a:rPr kumimoji="1" lang="ja-JP" altLang="en-US" dirty="0"/>
              <a:t>実際に見せる</a:t>
            </a:r>
            <a:r>
              <a:rPr kumimoji="1" lang="en-US" altLang="ja-JP" dirty="0"/>
              <a:t>)</a:t>
            </a:r>
          </a:p>
          <a:p>
            <a:r>
              <a:rPr kumimoji="1" lang="ja-JP" altLang="en-US" dirty="0"/>
              <a:t>～により開発されています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19</a:t>
            </a:fld>
            <a:endParaRPr kumimoji="1" lang="ja-JP" altLang="en-US"/>
          </a:p>
        </p:txBody>
      </p:sp>
    </p:spTree>
    <p:extLst>
      <p:ext uri="{BB962C8B-B14F-4D97-AF65-F5344CB8AC3E}">
        <p14:creationId xmlns:p14="http://schemas.microsoft.com/office/powerpoint/2010/main" val="148124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そもそも、</a:t>
            </a:r>
            <a:r>
              <a:rPr kumimoji="1" lang="en-US" altLang="ja-JP" dirty="0"/>
              <a:t>AI</a:t>
            </a:r>
            <a:r>
              <a:rPr kumimoji="1" lang="ja-JP" altLang="en-US" dirty="0"/>
              <a:t>スピーカーとは</a:t>
            </a:r>
            <a:endParaRPr kumimoji="1" lang="en-US" altLang="ja-JP" dirty="0"/>
          </a:p>
          <a:p>
            <a:r>
              <a:rPr kumimoji="1" lang="ja-JP" altLang="en-US" dirty="0"/>
              <a:t>別名：スマートスピーカー</a:t>
            </a:r>
            <a:endParaRPr kumimoji="1" lang="en-US" altLang="ja-JP" dirty="0"/>
          </a:p>
          <a:p>
            <a:r>
              <a:rPr kumimoji="1" lang="en-US" altLang="ja-JP" dirty="0"/>
              <a:t>Alexa,</a:t>
            </a:r>
            <a:r>
              <a:rPr kumimoji="1" lang="ja-JP" altLang="en-US" dirty="0"/>
              <a:t> </a:t>
            </a:r>
            <a:r>
              <a:rPr kumimoji="1" lang="en-US" altLang="ja-JP" dirty="0"/>
              <a:t>GoogleHome,</a:t>
            </a:r>
            <a:r>
              <a:rPr kumimoji="1" lang="ja-JP" altLang="en-US" dirty="0"/>
              <a:t> </a:t>
            </a:r>
            <a:r>
              <a:rPr kumimoji="1" lang="en-US" altLang="ja-JP" dirty="0"/>
              <a:t>clova</a:t>
            </a:r>
            <a:r>
              <a:rPr kumimoji="1" lang="ja-JP" altLang="en-US" dirty="0"/>
              <a:t>など</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a:t>
            </a:fld>
            <a:endParaRPr kumimoji="1" lang="ja-JP" altLang="en-US"/>
          </a:p>
        </p:txBody>
      </p:sp>
    </p:spTree>
    <p:extLst>
      <p:ext uri="{BB962C8B-B14F-4D97-AF65-F5344CB8AC3E}">
        <p14:creationId xmlns:p14="http://schemas.microsoft.com/office/powerpoint/2010/main" val="1707706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それでは次に、このプロジェクトの価値について</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このプロジェクトの価値は、未知の技術に挑戦しているという点です。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プロジェクトに決めるにあたって、先生から提示された条件が挑戦すること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我々は、～～～～　これらの技術を一から勉強して、使用していきます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また、市販されている電化製品を一から作ることによって、今まで知らなかった内部構造などを深く知ることができるという点もあります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ここからは、プロジェクトを進めるために利用しているツールを紹介していきます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20</a:t>
            </a:fld>
            <a:endParaRPr kumimoji="1" lang="ja-JP" altLang="en-US"/>
          </a:p>
        </p:txBody>
      </p:sp>
    </p:spTree>
    <p:extLst>
      <p:ext uri="{BB962C8B-B14F-4D97-AF65-F5344CB8AC3E}">
        <p14:creationId xmlns:p14="http://schemas.microsoft.com/office/powerpoint/2010/main" val="365870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主に利用しているものは、この</a:t>
            </a:r>
            <a:r>
              <a:rPr kumimoji="1" lang="en-US" altLang="ja-JP" dirty="0"/>
              <a:t>3</a:t>
            </a:r>
            <a:r>
              <a:rPr kumimoji="1" lang="ja-JP" altLang="en-US" dirty="0" err="1"/>
              <a:t>つです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21</a:t>
            </a:fld>
            <a:endParaRPr kumimoji="1" lang="ja-JP" altLang="en-US"/>
          </a:p>
        </p:txBody>
      </p:sp>
    </p:spTree>
    <p:extLst>
      <p:ext uri="{BB962C8B-B14F-4D97-AF65-F5344CB8AC3E}">
        <p14:creationId xmlns:p14="http://schemas.microsoft.com/office/powerpoint/2010/main" val="4054945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GitHub</a:t>
            </a:r>
            <a:r>
              <a:rPr kumimoji="1" lang="ja-JP" altLang="en-US" dirty="0"/>
              <a:t>では、以下のことをクラウド上で行うことできます</a:t>
            </a:r>
            <a:endParaRPr kumimoji="1" lang="en-US" altLang="ja-JP" dirty="0"/>
          </a:p>
          <a:p>
            <a:endParaRPr kumimoji="1" lang="en-US" altLang="ja-JP" dirty="0"/>
          </a:p>
          <a:p>
            <a:r>
              <a:rPr kumimoji="1" lang="ja-JP" altLang="en-US" dirty="0"/>
              <a:t>実際にリンクを開く</a:t>
            </a:r>
            <a:endParaRPr kumimoji="1" lang="en-US" altLang="ja-JP" dirty="0"/>
          </a:p>
          <a:p>
            <a:r>
              <a:rPr kumimoji="1" lang="ja-JP" altLang="en-US" dirty="0"/>
              <a:t>プログラムが保存されているのを見せる</a:t>
            </a:r>
            <a:endParaRPr kumimoji="1" lang="en-US" altLang="ja-JP" dirty="0"/>
          </a:p>
          <a:p>
            <a:r>
              <a:rPr kumimoji="1" lang="ja-JP" altLang="en-US" dirty="0"/>
              <a:t>占いのコード</a:t>
            </a:r>
            <a:r>
              <a:rPr kumimoji="1" lang="en-US" altLang="ja-JP" dirty="0"/>
              <a:t>(</a:t>
            </a:r>
            <a:r>
              <a:rPr kumimoji="1" lang="ja-JP" altLang="en-US" dirty="0"/>
              <a:t>上から二番目</a:t>
            </a:r>
            <a:r>
              <a:rPr kumimoji="1" lang="en-US" altLang="ja-JP" dirty="0"/>
              <a:t>)</a:t>
            </a:r>
            <a:r>
              <a:rPr kumimoji="1" lang="ja-JP" altLang="en-US" dirty="0"/>
              <a:t>を見せる</a:t>
            </a:r>
            <a:endParaRPr kumimoji="1" lang="en-US" altLang="ja-JP" dirty="0"/>
          </a:p>
          <a:p>
            <a:r>
              <a:rPr kumimoji="1" lang="ja-JP" altLang="en-US" dirty="0"/>
              <a:t>余裕があったらイシューも見せる</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22</a:t>
            </a:fld>
            <a:endParaRPr kumimoji="1" lang="ja-JP" altLang="en-US"/>
          </a:p>
        </p:txBody>
      </p:sp>
    </p:spTree>
    <p:extLst>
      <p:ext uri="{BB962C8B-B14F-4D97-AF65-F5344CB8AC3E}">
        <p14:creationId xmlns:p14="http://schemas.microsoft.com/office/powerpoint/2010/main" val="3379668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brabio</a:t>
            </a:r>
            <a:r>
              <a:rPr kumimoji="1" lang="ja-JP" altLang="en-US" dirty="0"/>
              <a:t>では、ガントチャートでプロジェクトの予定を管理しています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23</a:t>
            </a:fld>
            <a:endParaRPr kumimoji="1" lang="ja-JP" altLang="en-US"/>
          </a:p>
        </p:txBody>
      </p:sp>
    </p:spTree>
    <p:extLst>
      <p:ext uri="{BB962C8B-B14F-4D97-AF65-F5344CB8AC3E}">
        <p14:creationId xmlns:p14="http://schemas.microsoft.com/office/powerpoint/2010/main" val="3138641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Slack</a:t>
            </a:r>
            <a:r>
              <a:rPr kumimoji="1" lang="ja-JP" altLang="en-US" dirty="0"/>
              <a:t>は業務用の</a:t>
            </a:r>
            <a:r>
              <a:rPr kumimoji="1" lang="en-US" altLang="ja-JP" dirty="0"/>
              <a:t>SNS</a:t>
            </a:r>
            <a:r>
              <a:rPr kumimoji="1" lang="ja-JP" altLang="en-US" dirty="0"/>
              <a:t>で、メンバー同士の業務連絡などのやり取りに使用しています。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24</a:t>
            </a:fld>
            <a:endParaRPr kumimoji="1" lang="ja-JP" altLang="en-US"/>
          </a:p>
        </p:txBody>
      </p:sp>
    </p:spTree>
    <p:extLst>
      <p:ext uri="{BB962C8B-B14F-4D97-AF65-F5344CB8AC3E}">
        <p14:creationId xmlns:p14="http://schemas.microsoft.com/office/powerpoint/2010/main" val="2994999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これからの作業について</a:t>
            </a:r>
            <a:endParaRPr kumimoji="1" lang="en-US" altLang="ja-JP" dirty="0"/>
          </a:p>
          <a:p>
            <a:r>
              <a:rPr kumimoji="1" lang="en-US" altLang="ja-JP" dirty="0"/>
              <a:t>10</a:t>
            </a:r>
            <a:r>
              <a:rPr kumimoji="1" lang="ja-JP" altLang="en-US" dirty="0"/>
              <a:t>月いっぱいはメンバーで分担して勉強</a:t>
            </a:r>
            <a:endParaRPr kumimoji="1" lang="en-US" altLang="ja-JP" dirty="0"/>
          </a:p>
          <a:p>
            <a:r>
              <a:rPr kumimoji="1" lang="en-US" altLang="ja-JP" dirty="0"/>
              <a:t>11</a:t>
            </a:r>
            <a:r>
              <a:rPr kumimoji="1" lang="ja-JP" altLang="en-US" dirty="0"/>
              <a:t>月から実際に動かしたりコードを作成</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25</a:t>
            </a:fld>
            <a:endParaRPr kumimoji="1" lang="ja-JP" altLang="en-US"/>
          </a:p>
        </p:txBody>
      </p:sp>
    </p:spTree>
    <p:extLst>
      <p:ext uri="{BB962C8B-B14F-4D97-AF65-F5344CB8AC3E}">
        <p14:creationId xmlns:p14="http://schemas.microsoft.com/office/powerpoint/2010/main" val="2275914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a:t>
            </a:r>
            <a:r>
              <a:rPr kumimoji="1" lang="en-US" altLang="ja-JP" dirty="0"/>
              <a:t>AI</a:t>
            </a:r>
            <a:r>
              <a:rPr kumimoji="1" lang="ja-JP" altLang="en-US" dirty="0"/>
              <a:t>スピーカー開発の発表を終わります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26</a:t>
            </a:fld>
            <a:endParaRPr kumimoji="1" lang="ja-JP" altLang="en-US"/>
          </a:p>
        </p:txBody>
      </p:sp>
    </p:spTree>
    <p:extLst>
      <p:ext uri="{BB962C8B-B14F-4D97-AF65-F5344CB8AC3E}">
        <p14:creationId xmlns:p14="http://schemas.microsoft.com/office/powerpoint/2010/main" val="2301787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このプロジェクトで作る</a:t>
            </a:r>
            <a:r>
              <a:rPr kumimoji="1" lang="en-US" altLang="ja-JP" dirty="0"/>
              <a:t>AI</a:t>
            </a:r>
            <a:r>
              <a:rPr kumimoji="1" lang="ja-JP" altLang="en-US" dirty="0"/>
              <a:t>スピーカーにも名前を付けた→</a:t>
            </a:r>
            <a:r>
              <a:rPr kumimoji="1" lang="en-US" altLang="ja-JP" dirty="0" err="1"/>
              <a:t>YoSiE</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3</a:t>
            </a:fld>
            <a:endParaRPr kumimoji="1" lang="ja-JP" altLang="en-US"/>
          </a:p>
        </p:txBody>
      </p:sp>
    </p:spTree>
    <p:extLst>
      <p:ext uri="{BB962C8B-B14F-4D97-AF65-F5344CB8AC3E}">
        <p14:creationId xmlns:p14="http://schemas.microsoft.com/office/powerpoint/2010/main" val="1598179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スピーカー</a:t>
            </a:r>
            <a:r>
              <a:rPr kumimoji="1" lang="en-US" altLang="ja-JP" dirty="0" err="1"/>
              <a:t>YoSiE</a:t>
            </a:r>
            <a:r>
              <a:rPr kumimoji="1" lang="ja-JP" altLang="en-US" dirty="0"/>
              <a:t>の外見→こけし</a:t>
            </a:r>
            <a:endParaRPr kumimoji="1" lang="en-US" altLang="ja-JP" dirty="0"/>
          </a:p>
          <a:p>
            <a:r>
              <a:rPr kumimoji="1" lang="ja-JP" altLang="en-US" dirty="0"/>
              <a:t>いらすとやの画像を借りた。あくまでイメージ</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4</a:t>
            </a:fld>
            <a:endParaRPr kumimoji="1" lang="ja-JP" altLang="en-US"/>
          </a:p>
        </p:txBody>
      </p:sp>
    </p:spTree>
    <p:extLst>
      <p:ext uri="{BB962C8B-B14F-4D97-AF65-F5344CB8AC3E}">
        <p14:creationId xmlns:p14="http://schemas.microsoft.com/office/powerpoint/2010/main" val="1620660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よしえの振る舞いについて説明します</a:t>
            </a:r>
            <a:endParaRPr kumimoji="1" lang="en-US" altLang="ja-JP" dirty="0"/>
          </a:p>
          <a:p>
            <a:r>
              <a:rPr kumimoji="1" lang="ja-JP" altLang="en-US" dirty="0"/>
              <a:t>例えば、「今日の天気は？」と声を掛ける</a:t>
            </a:r>
            <a:endParaRPr kumimoji="1" lang="en-US" altLang="ja-JP" dirty="0"/>
          </a:p>
          <a:p>
            <a:r>
              <a:rPr kumimoji="1" lang="ja-JP" altLang="en-US" dirty="0"/>
              <a:t>　↓</a:t>
            </a:r>
            <a:endParaRPr kumimoji="1" lang="en-US" altLang="ja-JP" dirty="0"/>
          </a:p>
          <a:p>
            <a:r>
              <a:rPr kumimoji="1" lang="ja-JP" altLang="en-US" dirty="0"/>
              <a:t>「今日の神奈川県の天気は～～」といったように、返してくれます</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5</a:t>
            </a:fld>
            <a:endParaRPr kumimoji="1" lang="ja-JP" altLang="en-US"/>
          </a:p>
        </p:txBody>
      </p:sp>
    </p:spTree>
    <p:extLst>
      <p:ext uri="{BB962C8B-B14F-4D97-AF65-F5344CB8AC3E}">
        <p14:creationId xmlns:p14="http://schemas.microsoft.com/office/powerpoint/2010/main" val="3135516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ここはそのまま</a:t>
            </a:r>
            <a:r>
              <a:rPr kumimoji="1" lang="en-US" altLang="ja-JP" dirty="0"/>
              <a:t>(</a:t>
            </a:r>
            <a:r>
              <a:rPr kumimoji="1" lang="ja-JP" altLang="en-US" dirty="0"/>
              <a:t>変えてもいい</a:t>
            </a:r>
            <a:r>
              <a:rPr kumimoji="1" lang="en-US" altLang="ja-JP" dirty="0"/>
              <a:t>)</a:t>
            </a:r>
            <a:r>
              <a:rPr kumimoji="1" lang="ja-JP" altLang="en-US" dirty="0"/>
              <a:t>読んで</a:t>
            </a:r>
            <a:r>
              <a:rPr kumimoji="1" lang="en-US" altLang="ja-JP" dirty="0"/>
              <a:t>OK</a:t>
            </a:r>
            <a:endParaRPr kumimoji="1" lang="ja-JP" altLang="en-US"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6</a:t>
            </a:fld>
            <a:endParaRPr kumimoji="1" lang="ja-JP" altLang="en-US"/>
          </a:p>
        </p:txBody>
      </p:sp>
    </p:spTree>
    <p:extLst>
      <p:ext uri="{BB962C8B-B14F-4D97-AF65-F5344CB8AC3E}">
        <p14:creationId xmlns:p14="http://schemas.microsoft.com/office/powerpoint/2010/main" val="1117229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ちょっと長いからやばいかも</a:t>
            </a:r>
            <a:r>
              <a:rPr kumimoji="1" lang="en-US" altLang="ja-JP" dirty="0"/>
              <a:t>)</a:t>
            </a:r>
          </a:p>
          <a:p>
            <a:endParaRPr kumimoji="1" lang="en-US" altLang="ja-JP" dirty="0"/>
          </a:p>
          <a:p>
            <a:r>
              <a:rPr kumimoji="1" lang="ja-JP" altLang="en-US" dirty="0"/>
              <a:t>システムの流れを説明します</a:t>
            </a:r>
            <a:endParaRPr kumimoji="1" lang="en-US" altLang="ja-JP" dirty="0"/>
          </a:p>
          <a:p>
            <a:r>
              <a:rPr kumimoji="1" lang="ja-JP" altLang="en-US" dirty="0"/>
              <a:t>ユーザが声を掛ける</a:t>
            </a:r>
            <a:endParaRPr kumimoji="1" lang="en-US" altLang="ja-JP" dirty="0"/>
          </a:p>
          <a:p>
            <a:r>
              <a:rPr kumimoji="1" lang="ja-JP" altLang="en-US" dirty="0"/>
              <a:t>マイクが音声を音声データに変化して、音声認識に渡す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ja-JP" altLang="en-US" b="1" dirty="0">
                <a:solidFill>
                  <a:srgbClr val="FF0000"/>
                </a:solidFill>
              </a:rPr>
              <a:t>クリック</a:t>
            </a:r>
            <a:r>
              <a:rPr kumimoji="1" lang="ja-JP" altLang="en-US" dirty="0"/>
              <a:t>）</a:t>
            </a:r>
            <a:endParaRPr kumimoji="1" lang="en-US" altLang="ja-JP" dirty="0"/>
          </a:p>
          <a:p>
            <a:r>
              <a:rPr kumimoji="1" lang="ja-JP" altLang="en-US" dirty="0"/>
              <a:t>音声認識で音声データをテキストデータに変換</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ja-JP" altLang="en-US" b="1" dirty="0">
                <a:solidFill>
                  <a:srgbClr val="FF0000"/>
                </a:solidFill>
              </a:rPr>
              <a:t>クリック</a:t>
            </a:r>
            <a:r>
              <a:rPr kumimoji="1" lang="ja-JP" altLang="en-US" dirty="0"/>
              <a:t>）</a:t>
            </a:r>
            <a:endParaRPr kumimoji="1" lang="en-US" altLang="ja-JP" dirty="0"/>
          </a:p>
          <a:p>
            <a:r>
              <a:rPr kumimoji="1" lang="ja-JP" altLang="en-US" dirty="0"/>
              <a:t>そのテキストデータを</a:t>
            </a:r>
            <a:r>
              <a:rPr kumimoji="1" lang="en-US" altLang="ja-JP" dirty="0"/>
              <a:t>AI</a:t>
            </a:r>
            <a:r>
              <a:rPr kumimoji="1" lang="ja-JP" altLang="en-US" dirty="0"/>
              <a:t>に入力して、発言内容を理解させる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ja-JP" altLang="en-US" b="1" dirty="0">
                <a:solidFill>
                  <a:srgbClr val="FF0000"/>
                </a:solidFill>
              </a:rPr>
              <a:t>クリック</a:t>
            </a:r>
            <a:r>
              <a:rPr kumimoji="1" lang="ja-JP" altLang="en-US" dirty="0"/>
              <a:t>）</a:t>
            </a:r>
            <a:endParaRPr kumimoji="1" lang="en-US" altLang="ja-JP" dirty="0"/>
          </a:p>
          <a:p>
            <a:r>
              <a:rPr kumimoji="1" lang="ja-JP" altLang="en-US" dirty="0"/>
              <a:t>発言内容に応じてテキストデータを取得・加工して、</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ja-JP" altLang="en-US" b="1" dirty="0">
                <a:solidFill>
                  <a:srgbClr val="FF0000"/>
                </a:solidFill>
              </a:rPr>
              <a:t>クリック</a:t>
            </a:r>
            <a:r>
              <a:rPr kumimoji="1" lang="ja-JP" altLang="en-US" dirty="0"/>
              <a:t>）</a:t>
            </a:r>
            <a:endParaRPr kumimoji="1" lang="en-US" altLang="ja-JP" dirty="0"/>
          </a:p>
          <a:p>
            <a:r>
              <a:rPr kumimoji="1" lang="ja-JP" altLang="en-US" dirty="0"/>
              <a:t>音声合成に入力し、スピーカーから出力</a:t>
            </a:r>
            <a:endParaRPr kumimoji="1" lang="en-US" altLang="ja-JP" dirty="0"/>
          </a:p>
          <a:p>
            <a:endParaRPr kumimoji="1" lang="en-US" altLang="ja-JP" dirty="0"/>
          </a:p>
          <a:p>
            <a:r>
              <a:rPr kumimoji="1" lang="ja-JP" altLang="en-US" dirty="0"/>
              <a:t>これから、各要素技術について説明していきます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7</a:t>
            </a:fld>
            <a:endParaRPr kumimoji="1" lang="ja-JP" altLang="en-US"/>
          </a:p>
        </p:txBody>
      </p:sp>
    </p:spTree>
    <p:extLst>
      <p:ext uri="{BB962C8B-B14F-4D97-AF65-F5344CB8AC3E}">
        <p14:creationId xmlns:p14="http://schemas.microsoft.com/office/powerpoint/2010/main" val="3790954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音声認識には、</a:t>
            </a:r>
            <a:r>
              <a:rPr kumimoji="1" lang="en-US" altLang="ja-JP" dirty="0"/>
              <a:t>Julius</a:t>
            </a:r>
            <a:r>
              <a:rPr kumimoji="1" lang="ja-JP" altLang="en-US" dirty="0"/>
              <a:t>というオープンソースソフトウェアを使用</a:t>
            </a:r>
            <a:endParaRPr kumimoji="1" lang="en-US" altLang="ja-JP" dirty="0"/>
          </a:p>
          <a:p>
            <a:r>
              <a:rPr kumimoji="1" lang="ja-JP" altLang="en-US" dirty="0"/>
              <a:t>マイクからリアルタイムの音声データを入力して、その音声データから文字データを生成できる</a:t>
            </a:r>
            <a:endParaRPr kumimoji="1" lang="en-US" altLang="ja-JP" dirty="0"/>
          </a:p>
          <a:p>
            <a:endParaRPr kumimoji="1" lang="en-US" altLang="ja-JP" dirty="0"/>
          </a:p>
          <a:p>
            <a:r>
              <a:rPr kumimoji="1" lang="ja-JP" altLang="en-US" dirty="0"/>
              <a:t>記述文法音声認識という技術を使うと制度を上げることができる</a:t>
            </a:r>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8</a:t>
            </a:fld>
            <a:endParaRPr kumimoji="1" lang="ja-JP" altLang="en-US"/>
          </a:p>
        </p:txBody>
      </p:sp>
    </p:spTree>
    <p:extLst>
      <p:ext uri="{BB962C8B-B14F-4D97-AF65-F5344CB8AC3E}">
        <p14:creationId xmlns:p14="http://schemas.microsoft.com/office/powerpoint/2010/main" val="1096050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100" b="0" dirty="0"/>
              <a:t>記述文法音声認識</a:t>
            </a:r>
            <a:r>
              <a:rPr lang="ja-JP" altLang="en-US" dirty="0"/>
              <a:t>とは？</a:t>
            </a:r>
            <a:endParaRPr lang="en-US" altLang="ja-JP" dirty="0"/>
          </a:p>
          <a:p>
            <a:r>
              <a:rPr kumimoji="1" lang="ja-JP" altLang="en-US" dirty="0"/>
              <a:t>辞書ファイルと文法ファイルというものを作成することで、特定の単語の音声認識の精度をあげる技術</a:t>
            </a:r>
            <a:endParaRPr kumimoji="1" lang="en-US" altLang="ja-JP" dirty="0"/>
          </a:p>
          <a:p>
            <a:r>
              <a:rPr kumimoji="1" lang="ja-JP" altLang="en-US" dirty="0"/>
              <a:t>（</a:t>
            </a:r>
            <a:r>
              <a:rPr kumimoji="1" lang="ja-JP" altLang="en-US" b="1" dirty="0">
                <a:solidFill>
                  <a:srgbClr val="FF0000"/>
                </a:solidFill>
              </a:rPr>
              <a:t>クリック</a:t>
            </a:r>
            <a:r>
              <a:rPr kumimoji="1" lang="ja-JP" altLang="en-US" dirty="0"/>
              <a:t>）</a:t>
            </a:r>
            <a:endParaRPr kumimoji="1" lang="en-US" altLang="ja-JP" dirty="0"/>
          </a:p>
          <a:p>
            <a:r>
              <a:rPr kumimoji="1" lang="ja-JP" altLang="en-US" dirty="0"/>
              <a:t>ただし、これを実用可能にするには大量のデータが必要です</a:t>
            </a:r>
            <a:endParaRPr kumimoji="1" lang="en-US" altLang="ja-JP" dirty="0"/>
          </a:p>
          <a:p>
            <a:r>
              <a:rPr kumimoji="1" lang="ja-JP" altLang="en-US" dirty="0"/>
              <a:t>これはあくまで精度を上げる方法なので、辞書ファイルと文法ファイルの作成は他の作業と並行して進め、充実させていこうと思います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9DAB6BB4-6322-4797-9820-4A78B14C1A63}" type="slidenum">
              <a:rPr kumimoji="1" lang="ja-JP" altLang="en-US" smtClean="0"/>
              <a:t>9</a:t>
            </a:fld>
            <a:endParaRPr kumimoji="1" lang="ja-JP" altLang="en-US"/>
          </a:p>
        </p:txBody>
      </p:sp>
    </p:spTree>
    <p:extLst>
      <p:ext uri="{BB962C8B-B14F-4D97-AF65-F5344CB8AC3E}">
        <p14:creationId xmlns:p14="http://schemas.microsoft.com/office/powerpoint/2010/main" val="2873862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6F1947-2A45-4EDB-8551-71FABAA002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9610463-7FA5-4B4F-9347-FF34B4727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8462AF2-A51C-48AB-9EB5-918A33F32A6E}"/>
              </a:ext>
            </a:extLst>
          </p:cNvPr>
          <p:cNvSpPr>
            <a:spLocks noGrp="1"/>
          </p:cNvSpPr>
          <p:nvPr>
            <p:ph type="dt" sz="half" idx="10"/>
          </p:nvPr>
        </p:nvSpPr>
        <p:spPr/>
        <p:txBody>
          <a:bodyPr/>
          <a:lstStyle/>
          <a:p>
            <a:fld id="{559123BA-844B-4528-A00F-FC094D107145}" type="datetimeFigureOut">
              <a:rPr kumimoji="1" lang="ja-JP" altLang="en-US" smtClean="0"/>
              <a:t>2021/10/7</a:t>
            </a:fld>
            <a:endParaRPr kumimoji="1" lang="ja-JP" altLang="en-US"/>
          </a:p>
        </p:txBody>
      </p:sp>
      <p:sp>
        <p:nvSpPr>
          <p:cNvPr id="5" name="フッター プレースホルダー 4">
            <a:extLst>
              <a:ext uri="{FF2B5EF4-FFF2-40B4-BE49-F238E27FC236}">
                <a16:creationId xmlns:a16="http://schemas.microsoft.com/office/drawing/2014/main" id="{EAD4765C-025F-47A9-BE4B-E3E8067C6C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B048E8-60B8-4474-B2EF-29F3202174D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79633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D198F7-8A92-4285-9245-EC4E8C6F0FF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464C0A0-755D-49ED-8ADC-7A80CE81068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358C001-5BE0-4294-80B5-C34C47AD0B67}"/>
              </a:ext>
            </a:extLst>
          </p:cNvPr>
          <p:cNvSpPr>
            <a:spLocks noGrp="1"/>
          </p:cNvSpPr>
          <p:nvPr>
            <p:ph type="dt" sz="half" idx="10"/>
          </p:nvPr>
        </p:nvSpPr>
        <p:spPr/>
        <p:txBody>
          <a:bodyPr/>
          <a:lstStyle/>
          <a:p>
            <a:fld id="{559123BA-844B-4528-A00F-FC094D107145}" type="datetimeFigureOut">
              <a:rPr kumimoji="1" lang="ja-JP" altLang="en-US" smtClean="0"/>
              <a:t>2021/10/7</a:t>
            </a:fld>
            <a:endParaRPr kumimoji="1" lang="ja-JP" altLang="en-US"/>
          </a:p>
        </p:txBody>
      </p:sp>
      <p:sp>
        <p:nvSpPr>
          <p:cNvPr id="5" name="フッター プレースホルダー 4">
            <a:extLst>
              <a:ext uri="{FF2B5EF4-FFF2-40B4-BE49-F238E27FC236}">
                <a16:creationId xmlns:a16="http://schemas.microsoft.com/office/drawing/2014/main" id="{8B8E12DE-20B7-453D-B6B7-F943AC5ED9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A58F61-5424-4C32-8920-B6540070831E}"/>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83848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0CBBBE2-CE66-4351-9F79-AAFDAA701E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8543C5-A30A-4375-996E-7AA120ADD5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5FE8C9-B5F7-4838-9FA3-7CD01950B4DC}"/>
              </a:ext>
            </a:extLst>
          </p:cNvPr>
          <p:cNvSpPr>
            <a:spLocks noGrp="1"/>
          </p:cNvSpPr>
          <p:nvPr>
            <p:ph type="dt" sz="half" idx="10"/>
          </p:nvPr>
        </p:nvSpPr>
        <p:spPr/>
        <p:txBody>
          <a:bodyPr/>
          <a:lstStyle/>
          <a:p>
            <a:fld id="{559123BA-844B-4528-A00F-FC094D107145}" type="datetimeFigureOut">
              <a:rPr kumimoji="1" lang="ja-JP" altLang="en-US" smtClean="0"/>
              <a:t>2021/10/7</a:t>
            </a:fld>
            <a:endParaRPr kumimoji="1" lang="ja-JP" altLang="en-US"/>
          </a:p>
        </p:txBody>
      </p:sp>
      <p:sp>
        <p:nvSpPr>
          <p:cNvPr id="5" name="フッター プレースホルダー 4">
            <a:extLst>
              <a:ext uri="{FF2B5EF4-FFF2-40B4-BE49-F238E27FC236}">
                <a16:creationId xmlns:a16="http://schemas.microsoft.com/office/drawing/2014/main" id="{D173655A-44FD-4F85-8F01-E4D64011E9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8C209A-B662-4444-9B4F-8E9752942282}"/>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35035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4BBE2-2999-4CD7-81B4-5051FEF7797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458A0D-496E-4D42-854A-62A8B3B1944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121AB2-E39F-4B48-BFD0-58B163DD3A89}"/>
              </a:ext>
            </a:extLst>
          </p:cNvPr>
          <p:cNvSpPr>
            <a:spLocks noGrp="1"/>
          </p:cNvSpPr>
          <p:nvPr>
            <p:ph type="dt" sz="half" idx="10"/>
          </p:nvPr>
        </p:nvSpPr>
        <p:spPr/>
        <p:txBody>
          <a:bodyPr/>
          <a:lstStyle/>
          <a:p>
            <a:fld id="{559123BA-844B-4528-A00F-FC094D107145}" type="datetimeFigureOut">
              <a:rPr kumimoji="1" lang="ja-JP" altLang="en-US" smtClean="0"/>
              <a:t>2021/10/7</a:t>
            </a:fld>
            <a:endParaRPr kumimoji="1" lang="ja-JP" altLang="en-US"/>
          </a:p>
        </p:txBody>
      </p:sp>
      <p:sp>
        <p:nvSpPr>
          <p:cNvPr id="5" name="フッター プレースホルダー 4">
            <a:extLst>
              <a:ext uri="{FF2B5EF4-FFF2-40B4-BE49-F238E27FC236}">
                <a16:creationId xmlns:a16="http://schemas.microsoft.com/office/drawing/2014/main" id="{1BB0ECEF-E08C-41D7-98D2-095A5D87F1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08FD98-0FF1-443E-AD58-D811081731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58555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180EBC-4940-499F-BAA7-E65B54CA8A4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4FEC8C-82A8-4AE7-9D30-81F765910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16949D2-1B44-41FF-8381-D1D32805DFE8}"/>
              </a:ext>
            </a:extLst>
          </p:cNvPr>
          <p:cNvSpPr>
            <a:spLocks noGrp="1"/>
          </p:cNvSpPr>
          <p:nvPr>
            <p:ph type="dt" sz="half" idx="10"/>
          </p:nvPr>
        </p:nvSpPr>
        <p:spPr/>
        <p:txBody>
          <a:bodyPr/>
          <a:lstStyle/>
          <a:p>
            <a:fld id="{559123BA-844B-4528-A00F-FC094D107145}" type="datetimeFigureOut">
              <a:rPr kumimoji="1" lang="ja-JP" altLang="en-US" smtClean="0"/>
              <a:t>2021/10/7</a:t>
            </a:fld>
            <a:endParaRPr kumimoji="1" lang="ja-JP" altLang="en-US"/>
          </a:p>
        </p:txBody>
      </p:sp>
      <p:sp>
        <p:nvSpPr>
          <p:cNvPr id="5" name="フッター プレースホルダー 4">
            <a:extLst>
              <a:ext uri="{FF2B5EF4-FFF2-40B4-BE49-F238E27FC236}">
                <a16:creationId xmlns:a16="http://schemas.microsoft.com/office/drawing/2014/main" id="{31F565F1-F58C-4069-849F-7C01F6AEE9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D02D02-BD79-40DE-8639-DBA3DC5730A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94168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5593B7-FE94-4A84-A58A-5129EE7BE15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F43218-8A00-4535-A388-FD30E89D903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88E783A-979A-4AF7-A1ED-E339801E23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F404528-E416-4EF6-A08F-CEC0AF281071}"/>
              </a:ext>
            </a:extLst>
          </p:cNvPr>
          <p:cNvSpPr>
            <a:spLocks noGrp="1"/>
          </p:cNvSpPr>
          <p:nvPr>
            <p:ph type="dt" sz="half" idx="10"/>
          </p:nvPr>
        </p:nvSpPr>
        <p:spPr/>
        <p:txBody>
          <a:bodyPr/>
          <a:lstStyle/>
          <a:p>
            <a:fld id="{559123BA-844B-4528-A00F-FC094D107145}" type="datetimeFigureOut">
              <a:rPr kumimoji="1" lang="ja-JP" altLang="en-US" smtClean="0"/>
              <a:t>2021/10/7</a:t>
            </a:fld>
            <a:endParaRPr kumimoji="1" lang="ja-JP" altLang="en-US"/>
          </a:p>
        </p:txBody>
      </p:sp>
      <p:sp>
        <p:nvSpPr>
          <p:cNvPr id="6" name="フッター プレースホルダー 5">
            <a:extLst>
              <a:ext uri="{FF2B5EF4-FFF2-40B4-BE49-F238E27FC236}">
                <a16:creationId xmlns:a16="http://schemas.microsoft.com/office/drawing/2014/main" id="{FA57CF5C-BA3D-47B7-96D0-E0ECAE1F6D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7739411-3941-47EA-B770-BD3AF11B6CA4}"/>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345832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9C488-D1FC-41F9-A619-A2C0715079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7561322-9A32-4650-B0A0-B4446E332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49F801F-F72F-484B-B963-DA08BC02A9B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F7CF62A-1259-4576-A3A4-1680A8ED59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3BD796D-9B57-4159-AB51-4DEC3B35C6A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12DCD2-933D-4D85-B1E9-4B93B2C26E7F}"/>
              </a:ext>
            </a:extLst>
          </p:cNvPr>
          <p:cNvSpPr>
            <a:spLocks noGrp="1"/>
          </p:cNvSpPr>
          <p:nvPr>
            <p:ph type="dt" sz="half" idx="10"/>
          </p:nvPr>
        </p:nvSpPr>
        <p:spPr/>
        <p:txBody>
          <a:bodyPr/>
          <a:lstStyle/>
          <a:p>
            <a:fld id="{559123BA-844B-4528-A00F-FC094D107145}" type="datetimeFigureOut">
              <a:rPr kumimoji="1" lang="ja-JP" altLang="en-US" smtClean="0"/>
              <a:t>2021/10/7</a:t>
            </a:fld>
            <a:endParaRPr kumimoji="1" lang="ja-JP" altLang="en-US"/>
          </a:p>
        </p:txBody>
      </p:sp>
      <p:sp>
        <p:nvSpPr>
          <p:cNvPr id="8" name="フッター プレースホルダー 7">
            <a:extLst>
              <a:ext uri="{FF2B5EF4-FFF2-40B4-BE49-F238E27FC236}">
                <a16:creationId xmlns:a16="http://schemas.microsoft.com/office/drawing/2014/main" id="{72CBDA5B-B4F2-4DD2-8536-608DF047A2E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079EB19-FC40-4290-906B-248C4F183967}"/>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2394641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3CACD-71E9-426C-B530-A886526029A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DD8F7A1-85EA-4FDB-9826-5712D2489262}"/>
              </a:ext>
            </a:extLst>
          </p:cNvPr>
          <p:cNvSpPr>
            <a:spLocks noGrp="1"/>
          </p:cNvSpPr>
          <p:nvPr>
            <p:ph type="dt" sz="half" idx="10"/>
          </p:nvPr>
        </p:nvSpPr>
        <p:spPr/>
        <p:txBody>
          <a:bodyPr/>
          <a:lstStyle/>
          <a:p>
            <a:fld id="{559123BA-844B-4528-A00F-FC094D107145}" type="datetimeFigureOut">
              <a:rPr kumimoji="1" lang="ja-JP" altLang="en-US" smtClean="0"/>
              <a:t>2021/10/7</a:t>
            </a:fld>
            <a:endParaRPr kumimoji="1" lang="ja-JP" altLang="en-US"/>
          </a:p>
        </p:txBody>
      </p:sp>
      <p:sp>
        <p:nvSpPr>
          <p:cNvPr id="4" name="フッター プレースホルダー 3">
            <a:extLst>
              <a:ext uri="{FF2B5EF4-FFF2-40B4-BE49-F238E27FC236}">
                <a16:creationId xmlns:a16="http://schemas.microsoft.com/office/drawing/2014/main" id="{146562FD-B41F-4273-8B79-C7D654043B6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DC1564A-8271-4232-80EE-1B07E5F50379}"/>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025425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0ADBC25-7F7E-46FE-8C3C-1086F1F9EC86}"/>
              </a:ext>
            </a:extLst>
          </p:cNvPr>
          <p:cNvSpPr>
            <a:spLocks noGrp="1"/>
          </p:cNvSpPr>
          <p:nvPr>
            <p:ph type="dt" sz="half" idx="10"/>
          </p:nvPr>
        </p:nvSpPr>
        <p:spPr/>
        <p:txBody>
          <a:bodyPr/>
          <a:lstStyle/>
          <a:p>
            <a:fld id="{559123BA-844B-4528-A00F-FC094D107145}" type="datetimeFigureOut">
              <a:rPr kumimoji="1" lang="ja-JP" altLang="en-US" smtClean="0"/>
              <a:t>2021/10/7</a:t>
            </a:fld>
            <a:endParaRPr kumimoji="1" lang="ja-JP" altLang="en-US"/>
          </a:p>
        </p:txBody>
      </p:sp>
      <p:sp>
        <p:nvSpPr>
          <p:cNvPr id="3" name="フッター プレースホルダー 2">
            <a:extLst>
              <a:ext uri="{FF2B5EF4-FFF2-40B4-BE49-F238E27FC236}">
                <a16:creationId xmlns:a16="http://schemas.microsoft.com/office/drawing/2014/main" id="{6B4DC337-7494-4CA5-8DD4-967DB03130B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23C84FD-80FB-4969-926A-1DD55FB322A0}"/>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11836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C7ADFD-D3EB-4710-8798-9DA838827C9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69F1CC-1D97-4F23-A9B5-3C6532FD91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641BB55-7FDE-44D5-A103-C23392A81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319A614-F1AC-4612-8EA4-54EF02510147}"/>
              </a:ext>
            </a:extLst>
          </p:cNvPr>
          <p:cNvSpPr>
            <a:spLocks noGrp="1"/>
          </p:cNvSpPr>
          <p:nvPr>
            <p:ph type="dt" sz="half" idx="10"/>
          </p:nvPr>
        </p:nvSpPr>
        <p:spPr/>
        <p:txBody>
          <a:bodyPr/>
          <a:lstStyle/>
          <a:p>
            <a:fld id="{559123BA-844B-4528-A00F-FC094D107145}" type="datetimeFigureOut">
              <a:rPr kumimoji="1" lang="ja-JP" altLang="en-US" smtClean="0"/>
              <a:t>2021/10/7</a:t>
            </a:fld>
            <a:endParaRPr kumimoji="1" lang="ja-JP" altLang="en-US"/>
          </a:p>
        </p:txBody>
      </p:sp>
      <p:sp>
        <p:nvSpPr>
          <p:cNvPr id="6" name="フッター プレースホルダー 5">
            <a:extLst>
              <a:ext uri="{FF2B5EF4-FFF2-40B4-BE49-F238E27FC236}">
                <a16:creationId xmlns:a16="http://schemas.microsoft.com/office/drawing/2014/main" id="{6165C9D6-EADD-46EB-9F11-FF8B237953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8E7AE1-7A64-4F8A-94DC-82FC27D26A8A}"/>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4263635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49AA76-FCA2-4F1E-8F42-5A8EB4D143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C0293BA-BD7E-4ED1-995B-B7DAAE7386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E6234D9-FC6E-4186-AB84-CFD1FB991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B15D604-8F9F-40F6-8DCB-401DC2CC900D}"/>
              </a:ext>
            </a:extLst>
          </p:cNvPr>
          <p:cNvSpPr>
            <a:spLocks noGrp="1"/>
          </p:cNvSpPr>
          <p:nvPr>
            <p:ph type="dt" sz="half" idx="10"/>
          </p:nvPr>
        </p:nvSpPr>
        <p:spPr/>
        <p:txBody>
          <a:bodyPr/>
          <a:lstStyle/>
          <a:p>
            <a:fld id="{559123BA-844B-4528-A00F-FC094D107145}" type="datetimeFigureOut">
              <a:rPr kumimoji="1" lang="ja-JP" altLang="en-US" smtClean="0"/>
              <a:t>2021/10/7</a:t>
            </a:fld>
            <a:endParaRPr kumimoji="1" lang="ja-JP" altLang="en-US"/>
          </a:p>
        </p:txBody>
      </p:sp>
      <p:sp>
        <p:nvSpPr>
          <p:cNvPr id="6" name="フッター プレースホルダー 5">
            <a:extLst>
              <a:ext uri="{FF2B5EF4-FFF2-40B4-BE49-F238E27FC236}">
                <a16:creationId xmlns:a16="http://schemas.microsoft.com/office/drawing/2014/main" id="{BD66D72E-B858-4DA2-BB95-FD90C5262D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058E18-5B84-492B-BB66-8077BE835E01}"/>
              </a:ext>
            </a:extLst>
          </p:cNvPr>
          <p:cNvSpPr>
            <a:spLocks noGrp="1"/>
          </p:cNvSpPr>
          <p:nvPr>
            <p:ph type="sldNum" sz="quarter" idx="12"/>
          </p:nvPr>
        </p:nvSpPr>
        <p:spPr/>
        <p:txBody>
          <a:body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169867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CD8A8A4-C3FB-4769-BC55-FAAEC57C7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8B635E-FDB3-4AC3-81AA-301242ABF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397A317-8C8E-4BDC-A754-CDB5AF2880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123BA-844B-4528-A00F-FC094D107145}" type="datetimeFigureOut">
              <a:rPr kumimoji="1" lang="ja-JP" altLang="en-US" smtClean="0"/>
              <a:t>2021/10/7</a:t>
            </a:fld>
            <a:endParaRPr kumimoji="1" lang="ja-JP" altLang="en-US"/>
          </a:p>
        </p:txBody>
      </p:sp>
      <p:sp>
        <p:nvSpPr>
          <p:cNvPr id="5" name="フッター プレースホルダー 4">
            <a:extLst>
              <a:ext uri="{FF2B5EF4-FFF2-40B4-BE49-F238E27FC236}">
                <a16:creationId xmlns:a16="http://schemas.microsoft.com/office/drawing/2014/main" id="{DD4DFE18-E359-466A-A180-B98BCEE01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D3545EC-A149-4A17-8121-5FD30FDF8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128AE-7EDD-4E05-ABB7-52AEE6DD7D8A}" type="slidenum">
              <a:rPr kumimoji="1" lang="ja-JP" altLang="en-US" smtClean="0"/>
              <a:t>‹#›</a:t>
            </a:fld>
            <a:endParaRPr kumimoji="1" lang="ja-JP" altLang="en-US"/>
          </a:p>
        </p:txBody>
      </p:sp>
    </p:spTree>
    <p:extLst>
      <p:ext uri="{BB962C8B-B14F-4D97-AF65-F5344CB8AC3E}">
        <p14:creationId xmlns:p14="http://schemas.microsoft.com/office/powerpoint/2010/main" val="5220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RikiishiSuzunosuke/AIspeaker_yosi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051E"/>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A32B40F-5F35-41C2-99C8-E61BA75FA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530" y="0"/>
            <a:ext cx="6891130" cy="6858000"/>
          </a:xfrm>
          <a:prstGeom prst="rect">
            <a:avLst/>
          </a:prstGeom>
        </p:spPr>
      </p:pic>
      <p:sp>
        <p:nvSpPr>
          <p:cNvPr id="2" name="タイトル 1">
            <a:extLst>
              <a:ext uri="{FF2B5EF4-FFF2-40B4-BE49-F238E27FC236}">
                <a16:creationId xmlns:a16="http://schemas.microsoft.com/office/drawing/2014/main" id="{129BB719-186B-46D8-AE6F-9731BEA71353}"/>
              </a:ext>
            </a:extLst>
          </p:cNvPr>
          <p:cNvSpPr>
            <a:spLocks noGrp="1"/>
          </p:cNvSpPr>
          <p:nvPr>
            <p:ph type="ctrTitle"/>
          </p:nvPr>
        </p:nvSpPr>
        <p:spPr>
          <a:xfrm>
            <a:off x="1587304" y="-172119"/>
            <a:ext cx="8403582" cy="1871869"/>
          </a:xfrm>
        </p:spPr>
        <p:txBody>
          <a:bodyPr/>
          <a:lstStyle/>
          <a:p>
            <a:r>
              <a:rPr kumimoji="1" lang="en-US" altLang="ja-JP" b="1" dirty="0">
                <a:solidFill>
                  <a:schemeClr val="bg1"/>
                </a:solidFill>
                <a:latin typeface="Palatino Linotype" panose="02040502050505030304" pitchFamily="18" charset="0"/>
                <a:ea typeface="BIZ UDPゴシック" panose="020B0400000000000000" pitchFamily="50" charset="-128"/>
              </a:rPr>
              <a:t>AI</a:t>
            </a:r>
            <a:r>
              <a:rPr kumimoji="1" lang="ja-JP" altLang="en-US" b="1" dirty="0">
                <a:solidFill>
                  <a:schemeClr val="bg1"/>
                </a:solidFill>
                <a:latin typeface="Palatino Linotype" panose="02040502050505030304" pitchFamily="18" charset="0"/>
                <a:ea typeface="BIZ UDPゴシック" panose="020B0400000000000000" pitchFamily="50" charset="-128"/>
              </a:rPr>
              <a:t>スピーカー</a:t>
            </a:r>
            <a:r>
              <a:rPr lang="ja-JP" altLang="en-US" sz="6600" b="1" dirty="0">
                <a:solidFill>
                  <a:schemeClr val="bg1"/>
                </a:solidFill>
                <a:latin typeface="BIZ UDPゴシック" panose="020B0400000000000000" pitchFamily="50" charset="-128"/>
                <a:ea typeface="BIZ UDPゴシック" panose="020B0400000000000000" pitchFamily="50" charset="-128"/>
              </a:rPr>
              <a:t>開発</a:t>
            </a:r>
            <a:endParaRPr kumimoji="1" lang="ja-JP" altLang="en-US" sz="6600" b="1" dirty="0">
              <a:solidFill>
                <a:schemeClr val="bg1"/>
              </a:solidFill>
              <a:latin typeface="Palatino Linotype" panose="02040502050505030304" pitchFamily="18" charset="0"/>
              <a:ea typeface="BIZ UDPゴシック" panose="020B0400000000000000" pitchFamily="50" charset="-128"/>
            </a:endParaRPr>
          </a:p>
        </p:txBody>
      </p:sp>
      <p:sp>
        <p:nvSpPr>
          <p:cNvPr id="3" name="字幕 2">
            <a:extLst>
              <a:ext uri="{FF2B5EF4-FFF2-40B4-BE49-F238E27FC236}">
                <a16:creationId xmlns:a16="http://schemas.microsoft.com/office/drawing/2014/main" id="{C47E9879-2AD5-4BBE-B8BF-A1B977C49BAF}"/>
              </a:ext>
            </a:extLst>
          </p:cNvPr>
          <p:cNvSpPr>
            <a:spLocks noGrp="1"/>
          </p:cNvSpPr>
          <p:nvPr>
            <p:ph type="subTitle" idx="1"/>
          </p:nvPr>
        </p:nvSpPr>
        <p:spPr>
          <a:xfrm>
            <a:off x="9329129" y="4716669"/>
            <a:ext cx="9144000" cy="1655762"/>
          </a:xfrm>
        </p:spPr>
        <p:txBody>
          <a:bodyPr>
            <a:noAutofit/>
          </a:bodyPr>
          <a:lstStyle/>
          <a:p>
            <a:pPr algn="l"/>
            <a:r>
              <a:rPr lang="ja-JP" altLang="en-US" sz="2800" b="1" dirty="0">
                <a:solidFill>
                  <a:schemeClr val="bg1"/>
                </a:solidFill>
              </a:rPr>
              <a:t>メンバー</a:t>
            </a:r>
            <a:endParaRPr kumimoji="1" lang="en-US" altLang="ja-JP" sz="2800" b="1" dirty="0">
              <a:solidFill>
                <a:schemeClr val="bg1"/>
              </a:solidFill>
            </a:endParaRPr>
          </a:p>
          <a:p>
            <a:pPr algn="l"/>
            <a:r>
              <a:rPr kumimoji="1" lang="ja-JP" altLang="en-US" sz="3200" b="1" dirty="0">
                <a:solidFill>
                  <a:schemeClr val="bg1"/>
                </a:solidFill>
              </a:rPr>
              <a:t>力石鈴之佑</a:t>
            </a:r>
          </a:p>
          <a:p>
            <a:pPr algn="l"/>
            <a:r>
              <a:rPr lang="ja-JP" altLang="en-US" sz="3200" b="1" dirty="0">
                <a:solidFill>
                  <a:schemeClr val="bg1"/>
                </a:solidFill>
              </a:rPr>
              <a:t>山田晃生</a:t>
            </a:r>
            <a:endParaRPr lang="en-US" altLang="ja-JP" sz="3200" b="1" dirty="0">
              <a:solidFill>
                <a:schemeClr val="bg1"/>
              </a:solidFill>
            </a:endParaRPr>
          </a:p>
        </p:txBody>
      </p:sp>
    </p:spTree>
    <p:extLst>
      <p:ext uri="{BB962C8B-B14F-4D97-AF65-F5344CB8AC3E}">
        <p14:creationId xmlns:p14="http://schemas.microsoft.com/office/powerpoint/2010/main" val="1883977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D1E52-1FE3-424C-A02A-A92FBB994C13}"/>
              </a:ext>
            </a:extLst>
          </p:cNvPr>
          <p:cNvSpPr>
            <a:spLocks noGrp="1"/>
          </p:cNvSpPr>
          <p:nvPr>
            <p:ph type="title"/>
          </p:nvPr>
        </p:nvSpPr>
        <p:spPr/>
        <p:txBody>
          <a:bodyPr/>
          <a:lstStyle/>
          <a:p>
            <a:r>
              <a:rPr lang="en-US" altLang="ja-JP" b="1" dirty="0"/>
              <a:t>【AI】→ TensorFlow</a:t>
            </a:r>
            <a:endParaRPr kumimoji="1" lang="ja-JP" altLang="en-US" b="1" dirty="0"/>
          </a:p>
        </p:txBody>
      </p:sp>
      <p:sp>
        <p:nvSpPr>
          <p:cNvPr id="3" name="コンテンツ プレースホルダー 2">
            <a:extLst>
              <a:ext uri="{FF2B5EF4-FFF2-40B4-BE49-F238E27FC236}">
                <a16:creationId xmlns:a16="http://schemas.microsoft.com/office/drawing/2014/main" id="{C0DB5DBE-E7E6-43F0-8747-65CE319F9758}"/>
              </a:ext>
            </a:extLst>
          </p:cNvPr>
          <p:cNvSpPr>
            <a:spLocks noGrp="1"/>
          </p:cNvSpPr>
          <p:nvPr>
            <p:ph idx="1"/>
          </p:nvPr>
        </p:nvSpPr>
        <p:spPr>
          <a:xfrm>
            <a:off x="683455" y="1506548"/>
            <a:ext cx="10515600" cy="4351338"/>
          </a:xfrm>
        </p:spPr>
        <p:txBody>
          <a:bodyPr>
            <a:normAutofit/>
          </a:bodyPr>
          <a:lstStyle/>
          <a:p>
            <a:r>
              <a:rPr lang="en-US" altLang="ja-JP" dirty="0"/>
              <a:t>Python</a:t>
            </a:r>
            <a:r>
              <a:rPr lang="ja-JP" altLang="en-US" dirty="0"/>
              <a:t>のライブラリ</a:t>
            </a:r>
            <a:endParaRPr lang="en-US" altLang="ja-JP" dirty="0"/>
          </a:p>
          <a:p>
            <a:pPr marL="0" indent="0">
              <a:buNone/>
            </a:pPr>
            <a:endParaRPr lang="en-US" altLang="ja-JP" dirty="0"/>
          </a:p>
          <a:p>
            <a:r>
              <a:rPr lang="ja-JP" altLang="en-US" dirty="0"/>
              <a:t>テキストデータを入力</a:t>
            </a:r>
            <a:endParaRPr lang="en-US" altLang="ja-JP" dirty="0"/>
          </a:p>
          <a:p>
            <a:r>
              <a:rPr lang="ja-JP" altLang="en-US" dirty="0"/>
              <a:t>ニューラルネットワークで確率を計算</a:t>
            </a:r>
            <a:endParaRPr lang="en-US" altLang="ja-JP" dirty="0"/>
          </a:p>
          <a:p>
            <a:r>
              <a:rPr lang="ja-JP" altLang="en-US" dirty="0"/>
              <a:t>最も確率が高い質問内容を予測結果として返す</a:t>
            </a:r>
            <a:endParaRPr lang="en-US" altLang="ja-JP" dirty="0"/>
          </a:p>
          <a:p>
            <a:pPr marL="0" indent="0">
              <a:buNone/>
            </a:pPr>
            <a:r>
              <a:rPr lang="ja-JP" altLang="en-US" dirty="0"/>
              <a:t>　→天気、占い、ニュース、日時</a:t>
            </a:r>
            <a:r>
              <a:rPr lang="en-US" altLang="ja-JP" dirty="0"/>
              <a:t>etc.</a:t>
            </a:r>
            <a:r>
              <a:rPr lang="ja-JP" altLang="en-US" dirty="0"/>
              <a:t>のどれなのか</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pPr marL="0" indent="0">
              <a:buNone/>
            </a:pPr>
            <a:endParaRPr lang="en-US" altLang="ja-JP" dirty="0"/>
          </a:p>
        </p:txBody>
      </p:sp>
      <p:sp>
        <p:nvSpPr>
          <p:cNvPr id="8" name="テキスト ボックス 7">
            <a:extLst>
              <a:ext uri="{FF2B5EF4-FFF2-40B4-BE49-F238E27FC236}">
                <a16:creationId xmlns:a16="http://schemas.microsoft.com/office/drawing/2014/main" id="{F5756DCC-4C03-4B33-9BBC-E3D54BA91CD8}"/>
              </a:ext>
            </a:extLst>
          </p:cNvPr>
          <p:cNvSpPr txBox="1"/>
          <p:nvPr/>
        </p:nvSpPr>
        <p:spPr>
          <a:xfrm>
            <a:off x="9573733" y="1861472"/>
            <a:ext cx="861774" cy="3641490"/>
          </a:xfrm>
          <a:prstGeom prst="rect">
            <a:avLst/>
          </a:prstGeom>
          <a:noFill/>
          <a:ln>
            <a:solidFill>
              <a:schemeClr val="tx1"/>
            </a:solidFill>
          </a:ln>
        </p:spPr>
        <p:txBody>
          <a:bodyPr vert="eaVert" wrap="square" rtlCol="0">
            <a:spAutoFit/>
          </a:bodyPr>
          <a:lstStyle/>
          <a:p>
            <a:r>
              <a:rPr kumimoji="1" lang="ja-JP" altLang="en-US" sz="4400" b="1" dirty="0">
                <a:solidFill>
                  <a:srgbClr val="FF0000"/>
                </a:solidFill>
              </a:rPr>
              <a:t>発話意図分類</a:t>
            </a:r>
          </a:p>
        </p:txBody>
      </p:sp>
      <p:pic>
        <p:nvPicPr>
          <p:cNvPr id="11" name="図 10">
            <a:extLst>
              <a:ext uri="{FF2B5EF4-FFF2-40B4-BE49-F238E27FC236}">
                <a16:creationId xmlns:a16="http://schemas.microsoft.com/office/drawing/2014/main" id="{E8B82FCC-C5B3-43A0-9AA8-62E9B1B7296A}"/>
              </a:ext>
            </a:extLst>
          </p:cNvPr>
          <p:cNvPicPr>
            <a:picLocks noChangeAspect="1"/>
          </p:cNvPicPr>
          <p:nvPr/>
        </p:nvPicPr>
        <p:blipFill>
          <a:blip r:embed="rId3"/>
          <a:stretch>
            <a:fillRect/>
          </a:stretch>
        </p:blipFill>
        <p:spPr>
          <a:xfrm>
            <a:off x="7189787" y="1355038"/>
            <a:ext cx="5274118" cy="5416681"/>
          </a:xfrm>
          <a:prstGeom prst="rect">
            <a:avLst/>
          </a:prstGeom>
        </p:spPr>
      </p:pic>
    </p:spTree>
    <p:extLst>
      <p:ext uri="{BB962C8B-B14F-4D97-AF65-F5344CB8AC3E}">
        <p14:creationId xmlns:p14="http://schemas.microsoft.com/office/powerpoint/2010/main" val="339067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199641-5C1E-4701-A8FE-D2C38B043385}"/>
              </a:ext>
            </a:extLst>
          </p:cNvPr>
          <p:cNvSpPr txBox="1"/>
          <p:nvPr/>
        </p:nvSpPr>
        <p:spPr>
          <a:xfrm>
            <a:off x="417097" y="478302"/>
            <a:ext cx="5510331" cy="769441"/>
          </a:xfrm>
          <a:prstGeom prst="rect">
            <a:avLst/>
          </a:prstGeom>
          <a:noFill/>
        </p:spPr>
        <p:txBody>
          <a:bodyPr wrap="square" rtlCol="0">
            <a:spAutoFit/>
          </a:bodyPr>
          <a:lstStyle/>
          <a:p>
            <a:r>
              <a:rPr lang="ja-JP" altLang="en-US" sz="4400" b="1" dirty="0"/>
              <a:t>発話意図分類の流れ</a:t>
            </a:r>
            <a:endParaRPr kumimoji="1" lang="ja-JP" altLang="en-US" sz="4400" b="1" dirty="0"/>
          </a:p>
        </p:txBody>
      </p:sp>
      <p:sp>
        <p:nvSpPr>
          <p:cNvPr id="8" name="テキスト ボックス 7">
            <a:extLst>
              <a:ext uri="{FF2B5EF4-FFF2-40B4-BE49-F238E27FC236}">
                <a16:creationId xmlns:a16="http://schemas.microsoft.com/office/drawing/2014/main" id="{6698B494-CBD1-40E7-9F00-763784498F9C}"/>
              </a:ext>
            </a:extLst>
          </p:cNvPr>
          <p:cNvSpPr txBox="1"/>
          <p:nvPr/>
        </p:nvSpPr>
        <p:spPr>
          <a:xfrm>
            <a:off x="1352138" y="1508760"/>
            <a:ext cx="800219" cy="3840480"/>
          </a:xfrm>
          <a:prstGeom prst="rect">
            <a:avLst/>
          </a:prstGeom>
          <a:noFill/>
          <a:ln>
            <a:solidFill>
              <a:schemeClr val="tx1"/>
            </a:solidFill>
          </a:ln>
        </p:spPr>
        <p:txBody>
          <a:bodyPr vert="eaVert" wrap="square" rtlCol="0">
            <a:spAutoFit/>
          </a:bodyPr>
          <a:lstStyle/>
          <a:p>
            <a:r>
              <a:rPr kumimoji="1" lang="ja-JP" altLang="en-US" sz="4000" dirty="0"/>
              <a:t>テキストデータ</a:t>
            </a:r>
          </a:p>
        </p:txBody>
      </p:sp>
      <p:sp>
        <p:nvSpPr>
          <p:cNvPr id="9" name="テキスト ボックス 8">
            <a:extLst>
              <a:ext uri="{FF2B5EF4-FFF2-40B4-BE49-F238E27FC236}">
                <a16:creationId xmlns:a16="http://schemas.microsoft.com/office/drawing/2014/main" id="{9D72F336-DECC-4EEF-8A17-20A16724BCD1}"/>
              </a:ext>
            </a:extLst>
          </p:cNvPr>
          <p:cNvSpPr txBox="1"/>
          <p:nvPr/>
        </p:nvSpPr>
        <p:spPr>
          <a:xfrm>
            <a:off x="4192168" y="2551837"/>
            <a:ext cx="694006" cy="1754326"/>
          </a:xfrm>
          <a:prstGeom prst="rect">
            <a:avLst/>
          </a:prstGeom>
          <a:noFill/>
          <a:ln>
            <a:solidFill>
              <a:schemeClr val="tx1"/>
            </a:solidFill>
          </a:ln>
        </p:spPr>
        <p:txBody>
          <a:bodyPr wrap="square" rtlCol="0">
            <a:spAutoFit/>
          </a:bodyPr>
          <a:lstStyle/>
          <a:p>
            <a:pPr algn="ctr"/>
            <a:r>
              <a:rPr kumimoji="1" lang="en-US" altLang="ja-JP" sz="5400" b="1" dirty="0">
                <a:solidFill>
                  <a:srgbClr val="FF0000"/>
                </a:solidFill>
              </a:rPr>
              <a:t>A</a:t>
            </a:r>
          </a:p>
          <a:p>
            <a:pPr algn="ctr"/>
            <a:r>
              <a:rPr kumimoji="1" lang="en-US" altLang="ja-JP" sz="5400" b="1" dirty="0">
                <a:solidFill>
                  <a:srgbClr val="FF0000"/>
                </a:solidFill>
              </a:rPr>
              <a:t>I</a:t>
            </a:r>
            <a:endParaRPr kumimoji="1" lang="ja-JP" altLang="en-US" sz="5400" b="1" dirty="0">
              <a:solidFill>
                <a:srgbClr val="FF0000"/>
              </a:solidFill>
            </a:endParaRPr>
          </a:p>
        </p:txBody>
      </p:sp>
      <p:sp>
        <p:nvSpPr>
          <p:cNvPr id="10" name="矢印: 右 9">
            <a:extLst>
              <a:ext uri="{FF2B5EF4-FFF2-40B4-BE49-F238E27FC236}">
                <a16:creationId xmlns:a16="http://schemas.microsoft.com/office/drawing/2014/main" id="{A0E76497-EAC0-4976-B441-E7A9B9E334DE}"/>
              </a:ext>
            </a:extLst>
          </p:cNvPr>
          <p:cNvSpPr/>
          <p:nvPr/>
        </p:nvSpPr>
        <p:spPr>
          <a:xfrm>
            <a:off x="2602522"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67A47CD9-F8F9-4793-BC4D-AAEBBCEFE635}"/>
              </a:ext>
            </a:extLst>
          </p:cNvPr>
          <p:cNvSpPr/>
          <p:nvPr/>
        </p:nvSpPr>
        <p:spPr>
          <a:xfrm>
            <a:off x="5336337"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BC694A8-5AEA-4DD8-B5BD-A92350E70EDD}"/>
              </a:ext>
            </a:extLst>
          </p:cNvPr>
          <p:cNvSpPr txBox="1"/>
          <p:nvPr/>
        </p:nvSpPr>
        <p:spPr>
          <a:xfrm>
            <a:off x="8366960" y="1412642"/>
            <a:ext cx="3224502" cy="3970318"/>
          </a:xfrm>
          <a:prstGeom prst="rect">
            <a:avLst/>
          </a:prstGeom>
          <a:noFill/>
        </p:spPr>
        <p:txBody>
          <a:bodyPr wrap="square" rtlCol="0">
            <a:spAutoFit/>
          </a:bodyPr>
          <a:lstStyle/>
          <a:p>
            <a:r>
              <a:rPr kumimoji="1" lang="ja-JP" altLang="en-US" sz="3600" b="1" dirty="0"/>
              <a:t>天気　</a:t>
            </a:r>
            <a:r>
              <a:rPr kumimoji="1" lang="en-US" altLang="ja-JP" sz="3600" b="1" dirty="0">
                <a:solidFill>
                  <a:srgbClr val="FF0000"/>
                </a:solidFill>
              </a:rPr>
              <a:t>90%</a:t>
            </a:r>
          </a:p>
          <a:p>
            <a:endParaRPr lang="en-US" altLang="ja-JP" sz="3600" b="1" dirty="0"/>
          </a:p>
          <a:p>
            <a:r>
              <a:rPr kumimoji="1" lang="ja-JP" altLang="en-US" sz="3600" b="1" dirty="0"/>
              <a:t>占い　</a:t>
            </a:r>
            <a:r>
              <a:rPr lang="en-US" altLang="ja-JP" sz="3600" b="1" dirty="0"/>
              <a:t>4</a:t>
            </a:r>
            <a:r>
              <a:rPr kumimoji="1" lang="en-US" altLang="ja-JP" sz="3600" b="1" dirty="0"/>
              <a:t>%</a:t>
            </a:r>
          </a:p>
          <a:p>
            <a:endParaRPr lang="en-US" altLang="ja-JP" sz="3600" b="1" dirty="0"/>
          </a:p>
          <a:p>
            <a:r>
              <a:rPr kumimoji="1" lang="ja-JP" altLang="en-US" sz="3600" b="1" dirty="0"/>
              <a:t>ニュース　</a:t>
            </a:r>
            <a:r>
              <a:rPr lang="en-US" altLang="ja-JP" sz="3600" b="1" dirty="0"/>
              <a:t>3</a:t>
            </a:r>
            <a:r>
              <a:rPr kumimoji="1" lang="en-US" altLang="ja-JP" sz="3600" b="1" dirty="0"/>
              <a:t>%</a:t>
            </a:r>
          </a:p>
          <a:p>
            <a:endParaRPr lang="en-US" altLang="ja-JP" sz="3600" b="1" dirty="0"/>
          </a:p>
          <a:p>
            <a:r>
              <a:rPr kumimoji="1" lang="ja-JP" altLang="en-US" sz="3600" b="1" dirty="0"/>
              <a:t>日時　</a:t>
            </a:r>
            <a:r>
              <a:rPr kumimoji="1" lang="en-US" altLang="ja-JP" sz="3600" b="1" dirty="0"/>
              <a:t>3%</a:t>
            </a:r>
            <a:endParaRPr kumimoji="1" lang="ja-JP" altLang="en-US" sz="3600" b="1" dirty="0"/>
          </a:p>
        </p:txBody>
      </p:sp>
      <p:sp>
        <p:nvSpPr>
          <p:cNvPr id="13" name="テキスト ボックス 12">
            <a:extLst>
              <a:ext uri="{FF2B5EF4-FFF2-40B4-BE49-F238E27FC236}">
                <a16:creationId xmlns:a16="http://schemas.microsoft.com/office/drawing/2014/main" id="{2D80026D-C379-4DEA-A885-512C752BE53B}"/>
              </a:ext>
            </a:extLst>
          </p:cNvPr>
          <p:cNvSpPr txBox="1"/>
          <p:nvPr/>
        </p:nvSpPr>
        <p:spPr>
          <a:xfrm>
            <a:off x="6777314" y="2418917"/>
            <a:ext cx="923330" cy="2020164"/>
          </a:xfrm>
          <a:prstGeom prst="rect">
            <a:avLst/>
          </a:prstGeom>
          <a:noFill/>
          <a:ln>
            <a:solidFill>
              <a:schemeClr val="tx1"/>
            </a:solidFill>
          </a:ln>
        </p:spPr>
        <p:txBody>
          <a:bodyPr vert="eaVert" wrap="square" rtlCol="0">
            <a:spAutoFit/>
          </a:bodyPr>
          <a:lstStyle/>
          <a:p>
            <a:r>
              <a:rPr kumimoji="1" lang="ja-JP" altLang="en-US" sz="4800" b="1" dirty="0"/>
              <a:t>確　率</a:t>
            </a:r>
          </a:p>
        </p:txBody>
      </p:sp>
      <p:pic>
        <p:nvPicPr>
          <p:cNvPr id="15" name="図 14">
            <a:extLst>
              <a:ext uri="{FF2B5EF4-FFF2-40B4-BE49-F238E27FC236}">
                <a16:creationId xmlns:a16="http://schemas.microsoft.com/office/drawing/2014/main" id="{00A6B0C9-5D05-4327-AB48-4E5D63E2CB32}"/>
              </a:ext>
            </a:extLst>
          </p:cNvPr>
          <p:cNvPicPr>
            <a:picLocks noChangeAspect="1"/>
          </p:cNvPicPr>
          <p:nvPr/>
        </p:nvPicPr>
        <p:blipFill>
          <a:blip r:embed="rId3"/>
          <a:stretch>
            <a:fillRect/>
          </a:stretch>
        </p:blipFill>
        <p:spPr>
          <a:xfrm flipH="1">
            <a:off x="6475820" y="-85509"/>
            <a:ext cx="2513010" cy="8783343"/>
          </a:xfrm>
          <a:prstGeom prst="rect">
            <a:avLst/>
          </a:prstGeom>
        </p:spPr>
      </p:pic>
    </p:spTree>
    <p:extLst>
      <p:ext uri="{BB962C8B-B14F-4D97-AF65-F5344CB8AC3E}">
        <p14:creationId xmlns:p14="http://schemas.microsoft.com/office/powerpoint/2010/main" val="9855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199641-5C1E-4701-A8FE-D2C38B043385}"/>
              </a:ext>
            </a:extLst>
          </p:cNvPr>
          <p:cNvSpPr txBox="1"/>
          <p:nvPr/>
        </p:nvSpPr>
        <p:spPr>
          <a:xfrm>
            <a:off x="417097" y="478302"/>
            <a:ext cx="5510331" cy="769441"/>
          </a:xfrm>
          <a:prstGeom prst="rect">
            <a:avLst/>
          </a:prstGeom>
          <a:noFill/>
        </p:spPr>
        <p:txBody>
          <a:bodyPr wrap="square" rtlCol="0">
            <a:spAutoFit/>
          </a:bodyPr>
          <a:lstStyle/>
          <a:p>
            <a:r>
              <a:rPr lang="ja-JP" altLang="en-US" sz="4400" b="1" dirty="0"/>
              <a:t>発話意図分類の流れ</a:t>
            </a:r>
            <a:endParaRPr kumimoji="1" lang="ja-JP" altLang="en-US" sz="4400" b="1" dirty="0"/>
          </a:p>
        </p:txBody>
      </p:sp>
      <p:sp>
        <p:nvSpPr>
          <p:cNvPr id="8" name="テキスト ボックス 7">
            <a:extLst>
              <a:ext uri="{FF2B5EF4-FFF2-40B4-BE49-F238E27FC236}">
                <a16:creationId xmlns:a16="http://schemas.microsoft.com/office/drawing/2014/main" id="{6698B494-CBD1-40E7-9F00-763784498F9C}"/>
              </a:ext>
            </a:extLst>
          </p:cNvPr>
          <p:cNvSpPr txBox="1"/>
          <p:nvPr/>
        </p:nvSpPr>
        <p:spPr>
          <a:xfrm>
            <a:off x="1352138" y="1508760"/>
            <a:ext cx="800219" cy="3840480"/>
          </a:xfrm>
          <a:prstGeom prst="rect">
            <a:avLst/>
          </a:prstGeom>
          <a:noFill/>
          <a:ln>
            <a:solidFill>
              <a:schemeClr val="tx1"/>
            </a:solidFill>
          </a:ln>
        </p:spPr>
        <p:txBody>
          <a:bodyPr vert="eaVert" wrap="square" rtlCol="0">
            <a:spAutoFit/>
          </a:bodyPr>
          <a:lstStyle/>
          <a:p>
            <a:r>
              <a:rPr kumimoji="1" lang="ja-JP" altLang="en-US" sz="4000" dirty="0"/>
              <a:t>テキストデータ</a:t>
            </a:r>
          </a:p>
        </p:txBody>
      </p:sp>
      <p:sp>
        <p:nvSpPr>
          <p:cNvPr id="9" name="テキスト ボックス 8">
            <a:extLst>
              <a:ext uri="{FF2B5EF4-FFF2-40B4-BE49-F238E27FC236}">
                <a16:creationId xmlns:a16="http://schemas.microsoft.com/office/drawing/2014/main" id="{9D72F336-DECC-4EEF-8A17-20A16724BCD1}"/>
              </a:ext>
            </a:extLst>
          </p:cNvPr>
          <p:cNvSpPr txBox="1"/>
          <p:nvPr/>
        </p:nvSpPr>
        <p:spPr>
          <a:xfrm>
            <a:off x="4192168" y="2551837"/>
            <a:ext cx="694006" cy="1754326"/>
          </a:xfrm>
          <a:prstGeom prst="rect">
            <a:avLst/>
          </a:prstGeom>
          <a:noFill/>
          <a:ln>
            <a:solidFill>
              <a:schemeClr val="tx1"/>
            </a:solidFill>
          </a:ln>
        </p:spPr>
        <p:txBody>
          <a:bodyPr wrap="square" rtlCol="0">
            <a:spAutoFit/>
          </a:bodyPr>
          <a:lstStyle/>
          <a:p>
            <a:pPr algn="ctr"/>
            <a:r>
              <a:rPr kumimoji="1" lang="en-US" altLang="ja-JP" sz="5400" b="1" dirty="0">
                <a:solidFill>
                  <a:srgbClr val="FF0000"/>
                </a:solidFill>
              </a:rPr>
              <a:t>A</a:t>
            </a:r>
          </a:p>
          <a:p>
            <a:pPr algn="ctr"/>
            <a:r>
              <a:rPr kumimoji="1" lang="en-US" altLang="ja-JP" sz="5400" b="1" dirty="0">
                <a:solidFill>
                  <a:srgbClr val="FF0000"/>
                </a:solidFill>
              </a:rPr>
              <a:t>I</a:t>
            </a:r>
            <a:endParaRPr kumimoji="1" lang="ja-JP" altLang="en-US" sz="5400" b="1" dirty="0">
              <a:solidFill>
                <a:srgbClr val="FF0000"/>
              </a:solidFill>
            </a:endParaRPr>
          </a:p>
        </p:txBody>
      </p:sp>
      <p:sp>
        <p:nvSpPr>
          <p:cNvPr id="10" name="矢印: 右 9">
            <a:extLst>
              <a:ext uri="{FF2B5EF4-FFF2-40B4-BE49-F238E27FC236}">
                <a16:creationId xmlns:a16="http://schemas.microsoft.com/office/drawing/2014/main" id="{A0E76497-EAC0-4976-B441-E7A9B9E334DE}"/>
              </a:ext>
            </a:extLst>
          </p:cNvPr>
          <p:cNvSpPr/>
          <p:nvPr/>
        </p:nvSpPr>
        <p:spPr>
          <a:xfrm>
            <a:off x="2602522"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67A47CD9-F8F9-4793-BC4D-AAEBBCEFE635}"/>
              </a:ext>
            </a:extLst>
          </p:cNvPr>
          <p:cNvSpPr/>
          <p:nvPr/>
        </p:nvSpPr>
        <p:spPr>
          <a:xfrm>
            <a:off x="5336337" y="3093134"/>
            <a:ext cx="1139483" cy="671732"/>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BC694A8-5AEA-4DD8-B5BD-A92350E70EDD}"/>
              </a:ext>
            </a:extLst>
          </p:cNvPr>
          <p:cNvSpPr txBox="1"/>
          <p:nvPr/>
        </p:nvSpPr>
        <p:spPr>
          <a:xfrm>
            <a:off x="8366960" y="1412642"/>
            <a:ext cx="3224502" cy="4154984"/>
          </a:xfrm>
          <a:prstGeom prst="rect">
            <a:avLst/>
          </a:prstGeom>
          <a:noFill/>
        </p:spPr>
        <p:txBody>
          <a:bodyPr wrap="square" rtlCol="0">
            <a:spAutoFit/>
          </a:bodyPr>
          <a:lstStyle/>
          <a:p>
            <a:r>
              <a:rPr kumimoji="1" lang="ja-JP" altLang="en-US" sz="4800" b="1" dirty="0"/>
              <a:t>天気　</a:t>
            </a:r>
            <a:r>
              <a:rPr kumimoji="1" lang="en-US" altLang="ja-JP" sz="4800" b="1" dirty="0">
                <a:solidFill>
                  <a:srgbClr val="FF0000"/>
                </a:solidFill>
              </a:rPr>
              <a:t>90%</a:t>
            </a:r>
          </a:p>
          <a:p>
            <a:endParaRPr lang="en-US" altLang="ja-JP" sz="3600" b="1" dirty="0"/>
          </a:p>
          <a:p>
            <a:r>
              <a:rPr kumimoji="1" lang="ja-JP" altLang="en-US" sz="3600" b="1" dirty="0"/>
              <a:t>占い　</a:t>
            </a:r>
            <a:r>
              <a:rPr lang="en-US" altLang="ja-JP" sz="3600" b="1" dirty="0"/>
              <a:t>4</a:t>
            </a:r>
            <a:r>
              <a:rPr kumimoji="1" lang="en-US" altLang="ja-JP" sz="3600" b="1" dirty="0"/>
              <a:t>%</a:t>
            </a:r>
          </a:p>
          <a:p>
            <a:endParaRPr lang="en-US" altLang="ja-JP" sz="3600" b="1" dirty="0"/>
          </a:p>
          <a:p>
            <a:r>
              <a:rPr kumimoji="1" lang="ja-JP" altLang="en-US" sz="3600" b="1" dirty="0"/>
              <a:t>ニュース　</a:t>
            </a:r>
            <a:r>
              <a:rPr lang="en-US" altLang="ja-JP" sz="3600" b="1" dirty="0"/>
              <a:t>3</a:t>
            </a:r>
            <a:r>
              <a:rPr kumimoji="1" lang="en-US" altLang="ja-JP" sz="3600" b="1" dirty="0"/>
              <a:t>%</a:t>
            </a:r>
          </a:p>
          <a:p>
            <a:endParaRPr lang="en-US" altLang="ja-JP" sz="3600" b="1" dirty="0"/>
          </a:p>
          <a:p>
            <a:r>
              <a:rPr kumimoji="1" lang="ja-JP" altLang="en-US" sz="3600" b="1" dirty="0"/>
              <a:t>日時　</a:t>
            </a:r>
            <a:r>
              <a:rPr kumimoji="1" lang="en-US" altLang="ja-JP" sz="3600" b="1" dirty="0"/>
              <a:t>3%</a:t>
            </a:r>
            <a:endParaRPr kumimoji="1" lang="ja-JP" altLang="en-US" sz="3600" b="1" dirty="0"/>
          </a:p>
        </p:txBody>
      </p:sp>
      <p:sp>
        <p:nvSpPr>
          <p:cNvPr id="13" name="テキスト ボックス 12">
            <a:extLst>
              <a:ext uri="{FF2B5EF4-FFF2-40B4-BE49-F238E27FC236}">
                <a16:creationId xmlns:a16="http://schemas.microsoft.com/office/drawing/2014/main" id="{2D80026D-C379-4DEA-A885-512C752BE53B}"/>
              </a:ext>
            </a:extLst>
          </p:cNvPr>
          <p:cNvSpPr txBox="1"/>
          <p:nvPr/>
        </p:nvSpPr>
        <p:spPr>
          <a:xfrm>
            <a:off x="6777314" y="2418917"/>
            <a:ext cx="923330" cy="2020164"/>
          </a:xfrm>
          <a:prstGeom prst="rect">
            <a:avLst/>
          </a:prstGeom>
          <a:noFill/>
          <a:ln>
            <a:solidFill>
              <a:schemeClr val="tx1"/>
            </a:solidFill>
          </a:ln>
        </p:spPr>
        <p:txBody>
          <a:bodyPr vert="eaVert" wrap="square" rtlCol="0">
            <a:spAutoFit/>
          </a:bodyPr>
          <a:lstStyle/>
          <a:p>
            <a:r>
              <a:rPr kumimoji="1" lang="ja-JP" altLang="en-US" sz="4800" b="1" dirty="0"/>
              <a:t>確　率</a:t>
            </a:r>
          </a:p>
        </p:txBody>
      </p:sp>
      <p:pic>
        <p:nvPicPr>
          <p:cNvPr id="15" name="図 14">
            <a:extLst>
              <a:ext uri="{FF2B5EF4-FFF2-40B4-BE49-F238E27FC236}">
                <a16:creationId xmlns:a16="http://schemas.microsoft.com/office/drawing/2014/main" id="{00A6B0C9-5D05-4327-AB48-4E5D63E2CB32}"/>
              </a:ext>
            </a:extLst>
          </p:cNvPr>
          <p:cNvPicPr>
            <a:picLocks noChangeAspect="1"/>
          </p:cNvPicPr>
          <p:nvPr/>
        </p:nvPicPr>
        <p:blipFill>
          <a:blip r:embed="rId3"/>
          <a:stretch>
            <a:fillRect/>
          </a:stretch>
        </p:blipFill>
        <p:spPr>
          <a:xfrm flipH="1">
            <a:off x="6475820" y="-85509"/>
            <a:ext cx="2513010" cy="8783343"/>
          </a:xfrm>
          <a:prstGeom prst="rect">
            <a:avLst/>
          </a:prstGeom>
        </p:spPr>
      </p:pic>
    </p:spTree>
    <p:extLst>
      <p:ext uri="{BB962C8B-B14F-4D97-AF65-F5344CB8AC3E}">
        <p14:creationId xmlns:p14="http://schemas.microsoft.com/office/powerpoint/2010/main" val="2815754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868B1-EE40-4B93-B992-8C68AE86264A}"/>
              </a:ext>
            </a:extLst>
          </p:cNvPr>
          <p:cNvSpPr>
            <a:spLocks noGrp="1"/>
          </p:cNvSpPr>
          <p:nvPr>
            <p:ph type="title"/>
          </p:nvPr>
        </p:nvSpPr>
        <p:spPr>
          <a:xfrm>
            <a:off x="498325" y="68611"/>
            <a:ext cx="10515600" cy="1035658"/>
          </a:xfrm>
        </p:spPr>
        <p:txBody>
          <a:bodyPr/>
          <a:lstStyle/>
          <a:p>
            <a:r>
              <a:rPr kumimoji="1" lang="ja-JP" altLang="en-US" b="1" dirty="0"/>
              <a:t>ニューラルネットワーク説明図</a:t>
            </a:r>
          </a:p>
        </p:txBody>
      </p:sp>
      <p:grpSp>
        <p:nvGrpSpPr>
          <p:cNvPr id="85" name="グループ化 84">
            <a:extLst>
              <a:ext uri="{FF2B5EF4-FFF2-40B4-BE49-F238E27FC236}">
                <a16:creationId xmlns:a16="http://schemas.microsoft.com/office/drawing/2014/main" id="{D1C7968A-7B90-4578-9907-ABEB3A4E1888}"/>
              </a:ext>
            </a:extLst>
          </p:cNvPr>
          <p:cNvGrpSpPr/>
          <p:nvPr/>
        </p:nvGrpSpPr>
        <p:grpSpPr>
          <a:xfrm>
            <a:off x="1975382" y="1708514"/>
            <a:ext cx="1218263" cy="5039119"/>
            <a:chOff x="1874828" y="1363743"/>
            <a:chExt cx="1218263" cy="4736276"/>
          </a:xfrm>
        </p:grpSpPr>
        <p:sp>
          <p:nvSpPr>
            <p:cNvPr id="4" name="楕円 3">
              <a:extLst>
                <a:ext uri="{FF2B5EF4-FFF2-40B4-BE49-F238E27FC236}">
                  <a16:creationId xmlns:a16="http://schemas.microsoft.com/office/drawing/2014/main" id="{06B529FC-0192-45F9-B36F-E500CF657846}"/>
                </a:ext>
              </a:extLst>
            </p:cNvPr>
            <p:cNvSpPr/>
            <p:nvPr/>
          </p:nvSpPr>
          <p:spPr>
            <a:xfrm>
              <a:off x="1964683" y="1363743"/>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楕円 4">
              <a:extLst>
                <a:ext uri="{FF2B5EF4-FFF2-40B4-BE49-F238E27FC236}">
                  <a16:creationId xmlns:a16="http://schemas.microsoft.com/office/drawing/2014/main" id="{2CC0FA04-BD5B-4E56-8739-40DFB9A371C2}"/>
                </a:ext>
              </a:extLst>
            </p:cNvPr>
            <p:cNvSpPr/>
            <p:nvPr/>
          </p:nvSpPr>
          <p:spPr>
            <a:xfrm>
              <a:off x="1919756"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C433412-FD07-4771-80AD-4FC6F7227B26}"/>
                </a:ext>
              </a:extLst>
            </p:cNvPr>
            <p:cNvSpPr/>
            <p:nvPr/>
          </p:nvSpPr>
          <p:spPr>
            <a:xfrm>
              <a:off x="1874828" y="506436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6" name="グループ化 85">
            <a:extLst>
              <a:ext uri="{FF2B5EF4-FFF2-40B4-BE49-F238E27FC236}">
                <a16:creationId xmlns:a16="http://schemas.microsoft.com/office/drawing/2014/main" id="{0B74232C-3286-41D9-BB80-239FBFC79E57}"/>
              </a:ext>
            </a:extLst>
          </p:cNvPr>
          <p:cNvGrpSpPr/>
          <p:nvPr/>
        </p:nvGrpSpPr>
        <p:grpSpPr>
          <a:xfrm>
            <a:off x="5453763" y="2808265"/>
            <a:ext cx="1143797" cy="3000190"/>
            <a:chOff x="5110098" y="2272152"/>
            <a:chExt cx="1143797" cy="2790715"/>
          </a:xfrm>
        </p:grpSpPr>
        <p:sp>
          <p:nvSpPr>
            <p:cNvPr id="7" name="楕円 6">
              <a:extLst>
                <a:ext uri="{FF2B5EF4-FFF2-40B4-BE49-F238E27FC236}">
                  <a16:creationId xmlns:a16="http://schemas.microsoft.com/office/drawing/2014/main" id="{66B6AA33-A225-4FF2-B4CB-02409256FA74}"/>
                </a:ext>
              </a:extLst>
            </p:cNvPr>
            <p:cNvSpPr/>
            <p:nvPr/>
          </p:nvSpPr>
          <p:spPr>
            <a:xfrm>
              <a:off x="5110098" y="2272152"/>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4DA39C1-A16C-4E78-ACB6-658979FB5CBB}"/>
                </a:ext>
              </a:extLst>
            </p:cNvPr>
            <p:cNvSpPr/>
            <p:nvPr/>
          </p:nvSpPr>
          <p:spPr>
            <a:xfrm>
              <a:off x="5125487" y="4027208"/>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69984AEA-1DC0-41BA-98F0-F75C69AAB6C2}"/>
              </a:ext>
            </a:extLst>
          </p:cNvPr>
          <p:cNvCxnSpPr>
            <a:cxnSpLocks/>
            <a:stCxn id="4" idx="6"/>
            <a:endCxn id="7" idx="2"/>
          </p:cNvCxnSpPr>
          <p:nvPr/>
        </p:nvCxnSpPr>
        <p:spPr>
          <a:xfrm>
            <a:off x="3193645" y="2259454"/>
            <a:ext cx="2260118" cy="1105510"/>
          </a:xfrm>
          <a:prstGeom prst="line">
            <a:avLst/>
          </a:prstGeom>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1AC801FE-07B5-4079-8AAA-2FD8E1237AAF}"/>
              </a:ext>
            </a:extLst>
          </p:cNvPr>
          <p:cNvCxnSpPr>
            <a:cxnSpLocks/>
            <a:stCxn id="4" idx="6"/>
            <a:endCxn id="10" idx="2"/>
          </p:cNvCxnSpPr>
          <p:nvPr/>
        </p:nvCxnSpPr>
        <p:spPr>
          <a:xfrm>
            <a:off x="3193645" y="2259454"/>
            <a:ext cx="2275507" cy="2992303"/>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73A415E0-EA3E-40C0-91D0-1D42C2B10493}"/>
              </a:ext>
            </a:extLst>
          </p:cNvPr>
          <p:cNvCxnSpPr>
            <a:cxnSpLocks/>
            <a:stCxn id="5" idx="6"/>
            <a:endCxn id="7" idx="2"/>
          </p:cNvCxnSpPr>
          <p:nvPr/>
        </p:nvCxnSpPr>
        <p:spPr>
          <a:xfrm flipV="1">
            <a:off x="3148718" y="3364964"/>
            <a:ext cx="2305045" cy="794623"/>
          </a:xfrm>
          <a:prstGeom prst="line">
            <a:avLst/>
          </a:prstGeom>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8C5744E6-1259-4435-858C-1646955517FC}"/>
              </a:ext>
            </a:extLst>
          </p:cNvPr>
          <p:cNvCxnSpPr>
            <a:cxnSpLocks/>
            <a:stCxn id="5" idx="6"/>
            <a:endCxn id="10" idx="2"/>
          </p:cNvCxnSpPr>
          <p:nvPr/>
        </p:nvCxnSpPr>
        <p:spPr>
          <a:xfrm>
            <a:off x="3148718" y="4159587"/>
            <a:ext cx="2320434" cy="1092170"/>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68E6D476-582F-48B6-9C3C-A35EFC580B95}"/>
              </a:ext>
            </a:extLst>
          </p:cNvPr>
          <p:cNvCxnSpPr>
            <a:cxnSpLocks/>
            <a:stCxn id="6" idx="6"/>
            <a:endCxn id="7" idx="2"/>
          </p:cNvCxnSpPr>
          <p:nvPr/>
        </p:nvCxnSpPr>
        <p:spPr>
          <a:xfrm flipV="1">
            <a:off x="3103790" y="3364964"/>
            <a:ext cx="2349973" cy="2831729"/>
          </a:xfrm>
          <a:prstGeom prst="line">
            <a:avLst/>
          </a:prstGeom>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24775C74-DC47-4EAA-8111-0DCE2A23A3B2}"/>
              </a:ext>
            </a:extLst>
          </p:cNvPr>
          <p:cNvCxnSpPr>
            <a:cxnSpLocks/>
            <a:stCxn id="6" idx="6"/>
            <a:endCxn id="10" idx="2"/>
          </p:cNvCxnSpPr>
          <p:nvPr/>
        </p:nvCxnSpPr>
        <p:spPr>
          <a:xfrm flipV="1">
            <a:off x="3103790" y="5251757"/>
            <a:ext cx="2365362" cy="944936"/>
          </a:xfrm>
          <a:prstGeom prst="line">
            <a:avLst/>
          </a:prstGeom>
        </p:spPr>
        <p:style>
          <a:lnRef idx="1">
            <a:schemeClr val="dk1"/>
          </a:lnRef>
          <a:fillRef idx="0">
            <a:schemeClr val="dk1"/>
          </a:fillRef>
          <a:effectRef idx="0">
            <a:schemeClr val="dk1"/>
          </a:effectRef>
          <a:fontRef idx="minor">
            <a:schemeClr val="tx1"/>
          </a:fontRef>
        </p:style>
      </p:cxnSp>
      <p:grpSp>
        <p:nvGrpSpPr>
          <p:cNvPr id="87" name="グループ化 86">
            <a:extLst>
              <a:ext uri="{FF2B5EF4-FFF2-40B4-BE49-F238E27FC236}">
                <a16:creationId xmlns:a16="http://schemas.microsoft.com/office/drawing/2014/main" id="{58F6392C-BEA1-4705-9A77-FBC42F9A0B29}"/>
              </a:ext>
            </a:extLst>
          </p:cNvPr>
          <p:cNvGrpSpPr/>
          <p:nvPr/>
        </p:nvGrpSpPr>
        <p:grpSpPr>
          <a:xfrm>
            <a:off x="8878955" y="1708514"/>
            <a:ext cx="1214570" cy="5091733"/>
            <a:chOff x="8062339" y="1303530"/>
            <a:chExt cx="1214570" cy="4794996"/>
          </a:xfrm>
        </p:grpSpPr>
        <p:sp>
          <p:nvSpPr>
            <p:cNvPr id="27" name="楕円 26">
              <a:extLst>
                <a:ext uri="{FF2B5EF4-FFF2-40B4-BE49-F238E27FC236}">
                  <a16:creationId xmlns:a16="http://schemas.microsoft.com/office/drawing/2014/main" id="{7A99B1BE-7E84-409A-A626-2E191B96DE09}"/>
                </a:ext>
              </a:extLst>
            </p:cNvPr>
            <p:cNvSpPr/>
            <p:nvPr/>
          </p:nvSpPr>
          <p:spPr>
            <a:xfrm>
              <a:off x="8062339" y="1303530"/>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FFD98F3-4F75-425F-85AF-E41FDA4CDE1F}"/>
                </a:ext>
              </a:extLst>
            </p:cNvPr>
            <p:cNvSpPr/>
            <p:nvPr/>
          </p:nvSpPr>
          <p:spPr>
            <a:xfrm>
              <a:off x="8077728" y="3149681"/>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26DF357E-ACEF-4324-9785-3494A90A522B}"/>
                </a:ext>
              </a:extLst>
            </p:cNvPr>
            <p:cNvSpPr/>
            <p:nvPr/>
          </p:nvSpPr>
          <p:spPr>
            <a:xfrm>
              <a:off x="8148501" y="5062867"/>
              <a:ext cx="1128408" cy="1035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CE208FC-4A4D-4355-B342-B97A0BEDC71E}"/>
              </a:ext>
            </a:extLst>
          </p:cNvPr>
          <p:cNvCxnSpPr>
            <a:cxnSpLocks/>
            <a:stCxn id="7" idx="6"/>
            <a:endCxn id="27" idx="2"/>
          </p:cNvCxnSpPr>
          <p:nvPr/>
        </p:nvCxnSpPr>
        <p:spPr>
          <a:xfrm flipV="1">
            <a:off x="6582171" y="2258389"/>
            <a:ext cx="2296784" cy="1106575"/>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BB56CFC5-1A5D-4DA7-96C6-84C9CDD54AA9}"/>
              </a:ext>
            </a:extLst>
          </p:cNvPr>
          <p:cNvCxnSpPr>
            <a:cxnSpLocks/>
            <a:stCxn id="7" idx="6"/>
            <a:endCxn id="28" idx="2"/>
          </p:cNvCxnSpPr>
          <p:nvPr/>
        </p:nvCxnSpPr>
        <p:spPr>
          <a:xfrm>
            <a:off x="6582171" y="3364964"/>
            <a:ext cx="2312173" cy="853825"/>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C26C602C-C892-4BAB-B4A0-F84DFF3E915A}"/>
              </a:ext>
            </a:extLst>
          </p:cNvPr>
          <p:cNvCxnSpPr>
            <a:cxnSpLocks/>
            <a:stCxn id="7" idx="6"/>
            <a:endCxn id="29" idx="2"/>
          </p:cNvCxnSpPr>
          <p:nvPr/>
        </p:nvCxnSpPr>
        <p:spPr>
          <a:xfrm>
            <a:off x="6582171" y="3364964"/>
            <a:ext cx="2382946" cy="2885408"/>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279B9328-74D4-4197-B72D-3C43BEDE376C}"/>
              </a:ext>
            </a:extLst>
          </p:cNvPr>
          <p:cNvCxnSpPr>
            <a:cxnSpLocks/>
            <a:stCxn id="10" idx="6"/>
            <a:endCxn id="27" idx="2"/>
          </p:cNvCxnSpPr>
          <p:nvPr/>
        </p:nvCxnSpPr>
        <p:spPr>
          <a:xfrm flipV="1">
            <a:off x="6597560" y="2258389"/>
            <a:ext cx="2281395" cy="2993368"/>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B92E79CD-26C3-40FD-A347-3896A5862F35}"/>
              </a:ext>
            </a:extLst>
          </p:cNvPr>
          <p:cNvCxnSpPr>
            <a:cxnSpLocks/>
            <a:stCxn id="28" idx="2"/>
            <a:endCxn id="10" idx="6"/>
          </p:cNvCxnSpPr>
          <p:nvPr/>
        </p:nvCxnSpPr>
        <p:spPr>
          <a:xfrm flipH="1">
            <a:off x="6597560" y="4218789"/>
            <a:ext cx="2296784" cy="1032968"/>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47B1F71B-1E80-4347-B3F5-165D93EA3BB8}"/>
              </a:ext>
            </a:extLst>
          </p:cNvPr>
          <p:cNvCxnSpPr>
            <a:cxnSpLocks/>
            <a:stCxn id="10" idx="6"/>
            <a:endCxn id="29" idx="2"/>
          </p:cNvCxnSpPr>
          <p:nvPr/>
        </p:nvCxnSpPr>
        <p:spPr>
          <a:xfrm>
            <a:off x="6597560" y="5251757"/>
            <a:ext cx="2367557" cy="998615"/>
          </a:xfrm>
          <a:prstGeom prst="line">
            <a:avLst/>
          </a:prstGeom>
        </p:spPr>
        <p:style>
          <a:lnRef idx="1">
            <a:schemeClr val="dk1"/>
          </a:lnRef>
          <a:fillRef idx="0">
            <a:schemeClr val="dk1"/>
          </a:fillRef>
          <a:effectRef idx="0">
            <a:schemeClr val="dk1"/>
          </a:effectRef>
          <a:fontRef idx="minor">
            <a:schemeClr val="tx1"/>
          </a:fontRef>
        </p:style>
      </p:cxnSp>
      <p:sp>
        <p:nvSpPr>
          <p:cNvPr id="116" name="矢印: 右 115">
            <a:extLst>
              <a:ext uri="{FF2B5EF4-FFF2-40B4-BE49-F238E27FC236}">
                <a16:creationId xmlns:a16="http://schemas.microsoft.com/office/drawing/2014/main" id="{15851D5E-E571-4F7F-A811-8347FCBDCBDC}"/>
              </a:ext>
            </a:extLst>
          </p:cNvPr>
          <p:cNvSpPr/>
          <p:nvPr/>
        </p:nvSpPr>
        <p:spPr>
          <a:xfrm>
            <a:off x="1975382" y="810530"/>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入力</a:t>
            </a:r>
          </a:p>
        </p:txBody>
      </p:sp>
      <p:sp>
        <p:nvSpPr>
          <p:cNvPr id="90" name="矢印: 右 89">
            <a:extLst>
              <a:ext uri="{FF2B5EF4-FFF2-40B4-BE49-F238E27FC236}">
                <a16:creationId xmlns:a16="http://schemas.microsoft.com/office/drawing/2014/main" id="{E254CD7E-67DE-48DE-93F4-C194F5409361}"/>
              </a:ext>
            </a:extLst>
          </p:cNvPr>
          <p:cNvSpPr/>
          <p:nvPr/>
        </p:nvSpPr>
        <p:spPr>
          <a:xfrm>
            <a:off x="5255192" y="810207"/>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計算</a:t>
            </a:r>
          </a:p>
        </p:txBody>
      </p:sp>
      <p:sp>
        <p:nvSpPr>
          <p:cNvPr id="91" name="矢印: 右 90">
            <a:extLst>
              <a:ext uri="{FF2B5EF4-FFF2-40B4-BE49-F238E27FC236}">
                <a16:creationId xmlns:a16="http://schemas.microsoft.com/office/drawing/2014/main" id="{4398C8F3-BE07-43F3-A293-6E6C4D561E55}"/>
              </a:ext>
            </a:extLst>
          </p:cNvPr>
          <p:cNvSpPr/>
          <p:nvPr/>
        </p:nvSpPr>
        <p:spPr>
          <a:xfrm>
            <a:off x="8758689" y="810206"/>
            <a:ext cx="1681615" cy="10547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a:t>出力</a:t>
            </a:r>
          </a:p>
        </p:txBody>
      </p:sp>
      <p:sp>
        <p:nvSpPr>
          <p:cNvPr id="3" name="テキスト ボックス 2">
            <a:extLst>
              <a:ext uri="{FF2B5EF4-FFF2-40B4-BE49-F238E27FC236}">
                <a16:creationId xmlns:a16="http://schemas.microsoft.com/office/drawing/2014/main" id="{EAD06CC9-83BE-45E9-8499-933C89DEA519}"/>
              </a:ext>
            </a:extLst>
          </p:cNvPr>
          <p:cNvSpPr txBox="1"/>
          <p:nvPr/>
        </p:nvSpPr>
        <p:spPr>
          <a:xfrm>
            <a:off x="5433075" y="2042971"/>
            <a:ext cx="1128408" cy="646331"/>
          </a:xfrm>
          <a:prstGeom prst="rect">
            <a:avLst/>
          </a:prstGeom>
          <a:solidFill>
            <a:schemeClr val="bg1"/>
          </a:solidFill>
          <a:ln>
            <a:solidFill>
              <a:srgbClr val="FF0000"/>
            </a:solidFill>
          </a:ln>
        </p:spPr>
        <p:txBody>
          <a:bodyPr wrap="square" rtlCol="0">
            <a:spAutoFit/>
          </a:bodyPr>
          <a:lstStyle/>
          <a:p>
            <a:r>
              <a:rPr kumimoji="1" lang="ja-JP" altLang="en-US" sz="3600" dirty="0"/>
              <a:t>関数</a:t>
            </a:r>
          </a:p>
        </p:txBody>
      </p:sp>
    </p:spTree>
    <p:extLst>
      <p:ext uri="{BB962C8B-B14F-4D97-AF65-F5344CB8AC3E}">
        <p14:creationId xmlns:p14="http://schemas.microsoft.com/office/powerpoint/2010/main" val="4104893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63AB57-F94A-40DF-AB8E-788E10824CC3}"/>
              </a:ext>
            </a:extLst>
          </p:cNvPr>
          <p:cNvSpPr>
            <a:spLocks noGrp="1"/>
          </p:cNvSpPr>
          <p:nvPr>
            <p:ph type="title"/>
          </p:nvPr>
        </p:nvSpPr>
        <p:spPr/>
        <p:txBody>
          <a:bodyPr/>
          <a:lstStyle/>
          <a:p>
            <a:r>
              <a:rPr kumimoji="1" lang="en-US" altLang="ja-JP" b="1" dirty="0"/>
              <a:t>【</a:t>
            </a:r>
            <a:r>
              <a:rPr kumimoji="1" lang="ja-JP" altLang="en-US" b="1" dirty="0"/>
              <a:t>データ取得</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77EFE81E-D214-4957-B5FB-7B6A7EB5420C}"/>
              </a:ext>
            </a:extLst>
          </p:cNvPr>
          <p:cNvSpPr>
            <a:spLocks noGrp="1"/>
          </p:cNvSpPr>
          <p:nvPr>
            <p:ph idx="1"/>
          </p:nvPr>
        </p:nvSpPr>
        <p:spPr/>
        <p:txBody>
          <a:bodyPr>
            <a:normAutofit/>
          </a:bodyPr>
          <a:lstStyle/>
          <a:p>
            <a:pPr marL="0" indent="0">
              <a:buNone/>
            </a:pPr>
            <a:r>
              <a:rPr kumimoji="1" lang="ja-JP" altLang="en-US" sz="4000" dirty="0"/>
              <a:t>データ取得先の例</a:t>
            </a:r>
            <a:endParaRPr lang="en-US" altLang="ja-JP" sz="4000" dirty="0"/>
          </a:p>
          <a:p>
            <a:pPr lvl="1"/>
            <a:r>
              <a:rPr lang="en-US" altLang="ja-JP" sz="3200" dirty="0"/>
              <a:t>Web</a:t>
            </a:r>
            <a:r>
              <a:rPr lang="ja-JP" altLang="en-US" sz="3200" dirty="0"/>
              <a:t>ページ </a:t>
            </a:r>
            <a:r>
              <a:rPr lang="en-US" altLang="ja-JP" sz="3200" dirty="0"/>
              <a:t>… </a:t>
            </a:r>
            <a:r>
              <a:rPr lang="ja-JP" altLang="en-US" sz="3200" dirty="0"/>
              <a:t>天気予報・占い</a:t>
            </a:r>
            <a:r>
              <a:rPr lang="ja-JP" altLang="en-US" dirty="0"/>
              <a:t>など</a:t>
            </a:r>
            <a:endParaRPr lang="en-US" altLang="ja-JP" dirty="0"/>
          </a:p>
          <a:p>
            <a:pPr marL="457200" lvl="1" indent="0">
              <a:buNone/>
            </a:pPr>
            <a:r>
              <a:rPr lang="ja-JP" altLang="en-US" sz="3200" dirty="0"/>
              <a:t>　→スクレイピングで取得</a:t>
            </a:r>
            <a:endParaRPr lang="en-US" altLang="ja-JP" sz="3200" dirty="0"/>
          </a:p>
          <a:p>
            <a:pPr lvl="1"/>
            <a:endParaRPr lang="en-US" altLang="ja-JP" sz="3200" dirty="0"/>
          </a:p>
          <a:p>
            <a:pPr lvl="1"/>
            <a:r>
              <a:rPr lang="ja-JP" altLang="en-US" sz="3200" dirty="0"/>
              <a:t>データベース </a:t>
            </a:r>
            <a:r>
              <a:rPr lang="en-US" altLang="ja-JP" sz="3200" dirty="0"/>
              <a:t>… </a:t>
            </a:r>
            <a:r>
              <a:rPr lang="ja-JP" altLang="en-US" sz="3200" dirty="0"/>
              <a:t>利用者の情報</a:t>
            </a:r>
            <a:r>
              <a:rPr lang="ja-JP" altLang="en-US" dirty="0"/>
              <a:t>など</a:t>
            </a:r>
            <a:r>
              <a:rPr lang="ja-JP" altLang="en-US" sz="3200" dirty="0"/>
              <a:t>　</a:t>
            </a:r>
            <a:endParaRPr lang="en-US" altLang="ja-JP" sz="3200" dirty="0"/>
          </a:p>
          <a:p>
            <a:endParaRPr kumimoji="1" lang="en-US" altLang="ja-JP" sz="3600" dirty="0"/>
          </a:p>
          <a:p>
            <a:pPr lvl="1"/>
            <a:r>
              <a:rPr lang="ja-JP" altLang="en-US" sz="3200" dirty="0"/>
              <a:t>カレンダー </a:t>
            </a:r>
            <a:r>
              <a:rPr lang="en-US" altLang="ja-JP" sz="3200" dirty="0"/>
              <a:t>… </a:t>
            </a:r>
            <a:r>
              <a:rPr lang="ja-JP" altLang="en-US" sz="3200" dirty="0"/>
              <a:t>予定</a:t>
            </a:r>
            <a:r>
              <a:rPr lang="ja-JP" altLang="en-US" dirty="0"/>
              <a:t>など</a:t>
            </a:r>
            <a:endParaRPr lang="en-US" altLang="ja-JP" sz="3200" dirty="0"/>
          </a:p>
        </p:txBody>
      </p:sp>
    </p:spTree>
    <p:extLst>
      <p:ext uri="{BB962C8B-B14F-4D97-AF65-F5344CB8AC3E}">
        <p14:creationId xmlns:p14="http://schemas.microsoft.com/office/powerpoint/2010/main" val="399495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AB9F4C-154F-435E-86D6-4AF9C53094A2}"/>
              </a:ext>
            </a:extLst>
          </p:cNvPr>
          <p:cNvSpPr>
            <a:spLocks noGrp="1"/>
          </p:cNvSpPr>
          <p:nvPr>
            <p:ph type="title"/>
          </p:nvPr>
        </p:nvSpPr>
        <p:spPr/>
        <p:txBody>
          <a:bodyPr/>
          <a:lstStyle/>
          <a:p>
            <a:r>
              <a:rPr kumimoji="1" lang="ja-JP" altLang="en-US" b="1" dirty="0"/>
              <a:t>スクレイピングとは</a:t>
            </a:r>
          </a:p>
        </p:txBody>
      </p:sp>
      <p:sp>
        <p:nvSpPr>
          <p:cNvPr id="3" name="コンテンツ プレースホルダー 2">
            <a:extLst>
              <a:ext uri="{FF2B5EF4-FFF2-40B4-BE49-F238E27FC236}">
                <a16:creationId xmlns:a16="http://schemas.microsoft.com/office/drawing/2014/main" id="{A6EB9599-2C1C-4DDC-9B2B-7A6A607B59E2}"/>
              </a:ext>
            </a:extLst>
          </p:cNvPr>
          <p:cNvSpPr>
            <a:spLocks noGrp="1"/>
          </p:cNvSpPr>
          <p:nvPr>
            <p:ph idx="1"/>
          </p:nvPr>
        </p:nvSpPr>
        <p:spPr/>
        <p:txBody>
          <a:bodyPr/>
          <a:lstStyle/>
          <a:p>
            <a:r>
              <a:rPr lang="en-US" altLang="ja-JP" dirty="0"/>
              <a:t>Web</a:t>
            </a:r>
            <a:r>
              <a:rPr lang="ja-JP" altLang="en-US" dirty="0"/>
              <a:t>ページからテキストデータを抽出する技術</a:t>
            </a:r>
            <a:endParaRPr lang="en-US" altLang="ja-JP" dirty="0"/>
          </a:p>
          <a:p>
            <a:endParaRPr lang="en-US" altLang="ja-JP" dirty="0"/>
          </a:p>
          <a:p>
            <a:r>
              <a:rPr lang="en-US" altLang="ja-JP" dirty="0"/>
              <a:t>BeautifulSoup4</a:t>
            </a:r>
            <a:r>
              <a:rPr lang="ja-JP" altLang="en-US" dirty="0"/>
              <a:t>を使用</a:t>
            </a:r>
            <a:endParaRPr lang="en-US" altLang="ja-JP" dirty="0"/>
          </a:p>
          <a:p>
            <a:pPr lvl="1"/>
            <a:r>
              <a:rPr lang="en-US" altLang="ja-JP" dirty="0"/>
              <a:t>Python</a:t>
            </a:r>
            <a:r>
              <a:rPr lang="ja-JP" altLang="en-US" dirty="0"/>
              <a:t>のライブラリ</a:t>
            </a:r>
            <a:endParaRPr lang="en-US" altLang="ja-JP" dirty="0"/>
          </a:p>
          <a:p>
            <a:pPr lvl="1"/>
            <a:r>
              <a:rPr lang="en-US" altLang="ja-JP" dirty="0"/>
              <a:t>HTML</a:t>
            </a:r>
            <a:r>
              <a:rPr lang="ja-JP" altLang="en-US" dirty="0"/>
              <a:t>を解析・抽出</a:t>
            </a:r>
            <a:endParaRPr lang="en-US" altLang="ja-JP" dirty="0"/>
          </a:p>
          <a:p>
            <a:endParaRPr kumimoji="1" lang="ja-JP" altLang="en-US" dirty="0"/>
          </a:p>
        </p:txBody>
      </p:sp>
    </p:spTree>
    <p:extLst>
      <p:ext uri="{BB962C8B-B14F-4D97-AF65-F5344CB8AC3E}">
        <p14:creationId xmlns:p14="http://schemas.microsoft.com/office/powerpoint/2010/main" val="2576951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86D12F-7345-4D24-AD15-23878B620B34}"/>
              </a:ext>
            </a:extLst>
          </p:cNvPr>
          <p:cNvSpPr>
            <a:spLocks noGrp="1"/>
          </p:cNvSpPr>
          <p:nvPr>
            <p:ph type="title"/>
          </p:nvPr>
        </p:nvSpPr>
        <p:spPr>
          <a:xfrm>
            <a:off x="838199" y="332218"/>
            <a:ext cx="10515600" cy="1325563"/>
          </a:xfrm>
        </p:spPr>
        <p:txBody>
          <a:bodyPr/>
          <a:lstStyle/>
          <a:p>
            <a:r>
              <a:rPr lang="ja-JP" altLang="en-US" b="1" dirty="0"/>
              <a:t>スクレイピングの実行結果</a:t>
            </a:r>
            <a:endParaRPr kumimoji="1" lang="ja-JP" altLang="en-US" b="1" dirty="0"/>
          </a:p>
        </p:txBody>
      </p:sp>
      <p:pic>
        <p:nvPicPr>
          <p:cNvPr id="6" name="コンテンツ プレースホルダー 5">
            <a:extLst>
              <a:ext uri="{FF2B5EF4-FFF2-40B4-BE49-F238E27FC236}">
                <a16:creationId xmlns:a16="http://schemas.microsoft.com/office/drawing/2014/main" id="{CCEB5738-3490-48CD-BAFE-23F76AF23B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420110"/>
            <a:ext cx="5084195" cy="4351338"/>
          </a:xfrm>
          <a:prstGeom prst="rect">
            <a:avLst/>
          </a:prstGeom>
        </p:spPr>
      </p:pic>
      <p:pic>
        <p:nvPicPr>
          <p:cNvPr id="8" name="図 7">
            <a:extLst>
              <a:ext uri="{FF2B5EF4-FFF2-40B4-BE49-F238E27FC236}">
                <a16:creationId xmlns:a16="http://schemas.microsoft.com/office/drawing/2014/main" id="{6679753A-C923-42A8-B632-993533F7C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981" y="2398745"/>
            <a:ext cx="6252019" cy="4351338"/>
          </a:xfrm>
          <a:prstGeom prst="rect">
            <a:avLst/>
          </a:prstGeom>
        </p:spPr>
      </p:pic>
      <p:sp>
        <p:nvSpPr>
          <p:cNvPr id="9" name="テキスト ボックス 8">
            <a:extLst>
              <a:ext uri="{FF2B5EF4-FFF2-40B4-BE49-F238E27FC236}">
                <a16:creationId xmlns:a16="http://schemas.microsoft.com/office/drawing/2014/main" id="{E9F53ECF-BFB8-45A8-AB6E-960B1B76EE29}"/>
              </a:ext>
            </a:extLst>
          </p:cNvPr>
          <p:cNvSpPr txBox="1"/>
          <p:nvPr/>
        </p:nvSpPr>
        <p:spPr>
          <a:xfrm>
            <a:off x="838199" y="1331059"/>
            <a:ext cx="3432313" cy="707886"/>
          </a:xfrm>
          <a:prstGeom prst="rect">
            <a:avLst/>
          </a:prstGeom>
          <a:noFill/>
        </p:spPr>
        <p:txBody>
          <a:bodyPr wrap="square" rtlCol="0">
            <a:spAutoFit/>
          </a:bodyPr>
          <a:lstStyle/>
          <a:p>
            <a:r>
              <a:rPr lang="ja-JP" altLang="en-US" sz="3600" dirty="0"/>
              <a:t>占い</a:t>
            </a:r>
            <a:r>
              <a:rPr lang="ja-JP" altLang="en-US" sz="4000" dirty="0"/>
              <a:t>の場合</a:t>
            </a:r>
            <a:endParaRPr kumimoji="1" lang="ja-JP" altLang="en-US" sz="4000" dirty="0"/>
          </a:p>
        </p:txBody>
      </p:sp>
      <p:sp>
        <p:nvSpPr>
          <p:cNvPr id="7" name="矢印: 右 6">
            <a:extLst>
              <a:ext uri="{FF2B5EF4-FFF2-40B4-BE49-F238E27FC236}">
                <a16:creationId xmlns:a16="http://schemas.microsoft.com/office/drawing/2014/main" id="{41836D4E-4CA6-4C8A-92C5-C9FB5A882D7A}"/>
              </a:ext>
            </a:extLst>
          </p:cNvPr>
          <p:cNvSpPr/>
          <p:nvPr/>
        </p:nvSpPr>
        <p:spPr>
          <a:xfrm>
            <a:off x="5084195" y="4069175"/>
            <a:ext cx="855786" cy="10104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D050869E-3D3A-4F2D-BABB-8DFC6BD4103B}"/>
              </a:ext>
            </a:extLst>
          </p:cNvPr>
          <p:cNvSpPr/>
          <p:nvPr/>
        </p:nvSpPr>
        <p:spPr>
          <a:xfrm>
            <a:off x="1040612" y="2845340"/>
            <a:ext cx="1799617" cy="5787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546C4D5-1B71-4F6C-945A-CCA5476E6879}"/>
              </a:ext>
            </a:extLst>
          </p:cNvPr>
          <p:cNvSpPr/>
          <p:nvPr/>
        </p:nvSpPr>
        <p:spPr>
          <a:xfrm>
            <a:off x="5862537" y="3171218"/>
            <a:ext cx="3145276" cy="3404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D5F5D4E-9511-4FCD-A391-E2CF57844D08}"/>
              </a:ext>
            </a:extLst>
          </p:cNvPr>
          <p:cNvSpPr/>
          <p:nvPr/>
        </p:nvSpPr>
        <p:spPr>
          <a:xfrm>
            <a:off x="1183284" y="3849366"/>
            <a:ext cx="1919839" cy="5787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FAC683E-75EE-477F-9879-A952E361C426}"/>
              </a:ext>
            </a:extLst>
          </p:cNvPr>
          <p:cNvSpPr/>
          <p:nvPr/>
        </p:nvSpPr>
        <p:spPr>
          <a:xfrm>
            <a:off x="5862537" y="3424136"/>
            <a:ext cx="4088859" cy="3404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512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heel(1)">
                                      <p:cBhvr>
                                        <p:cTn id="20" dur="1000"/>
                                        <p:tgtEl>
                                          <p:spTgt spid="10"/>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heel(1)">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1000"/>
                                        <p:tgtEl>
                                          <p:spTgt spid="11"/>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1)">
                                      <p:cBhvr>
                                        <p:cTn id="31" dur="1000"/>
                                        <p:tgtEl>
                                          <p:spTgt spid="12"/>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3" grpId="1" animBg="1"/>
      <p:bldP spid="10" grpId="0" animBg="1"/>
      <p:bldP spid="10" grpId="1"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42A20-8012-45EC-84A4-CAA2C3675185}"/>
              </a:ext>
            </a:extLst>
          </p:cNvPr>
          <p:cNvSpPr>
            <a:spLocks noGrp="1"/>
          </p:cNvSpPr>
          <p:nvPr>
            <p:ph type="title"/>
          </p:nvPr>
        </p:nvSpPr>
        <p:spPr/>
        <p:txBody>
          <a:bodyPr/>
          <a:lstStyle/>
          <a:p>
            <a:r>
              <a:rPr lang="en-US" altLang="ja-JP" b="1" dirty="0"/>
              <a:t>【</a:t>
            </a:r>
            <a:r>
              <a:rPr lang="ja-JP" altLang="en-US" b="1" dirty="0"/>
              <a:t>音声合成</a:t>
            </a:r>
            <a:r>
              <a:rPr lang="en-US" altLang="ja-JP" b="1" dirty="0"/>
              <a:t>】→ </a:t>
            </a:r>
            <a:r>
              <a:rPr lang="en-US" altLang="ja-JP" b="1" dirty="0" err="1"/>
              <a:t>OpenJTalk</a:t>
            </a:r>
            <a:endParaRPr kumimoji="1" lang="ja-JP" altLang="en-US" b="1" dirty="0"/>
          </a:p>
        </p:txBody>
      </p:sp>
      <p:sp>
        <p:nvSpPr>
          <p:cNvPr id="3" name="コンテンツ プレースホルダー 2">
            <a:extLst>
              <a:ext uri="{FF2B5EF4-FFF2-40B4-BE49-F238E27FC236}">
                <a16:creationId xmlns:a16="http://schemas.microsoft.com/office/drawing/2014/main" id="{DDD7C2C5-F045-4A3C-A584-59DCBB180FED}"/>
              </a:ext>
            </a:extLst>
          </p:cNvPr>
          <p:cNvSpPr>
            <a:spLocks noGrp="1"/>
          </p:cNvSpPr>
          <p:nvPr>
            <p:ph idx="1"/>
          </p:nvPr>
        </p:nvSpPr>
        <p:spPr/>
        <p:txBody>
          <a:bodyPr>
            <a:normAutofit/>
          </a:bodyPr>
          <a:lstStyle/>
          <a:p>
            <a:r>
              <a:rPr lang="ja-JP" altLang="en-US" sz="3200" dirty="0"/>
              <a:t>日本語の音声合成システム</a:t>
            </a:r>
            <a:endParaRPr lang="en-US" altLang="ja-JP" sz="3200" dirty="0"/>
          </a:p>
          <a:p>
            <a:endParaRPr lang="en-US" altLang="ja-JP" sz="3200" dirty="0"/>
          </a:p>
          <a:p>
            <a:r>
              <a:rPr lang="ja-JP" altLang="en-US" sz="3200" dirty="0"/>
              <a:t>入力したテキストデータを読み上げ</a:t>
            </a:r>
            <a:endParaRPr lang="en-US" altLang="ja-JP" sz="3200" dirty="0"/>
          </a:p>
        </p:txBody>
      </p:sp>
      <p:pic>
        <p:nvPicPr>
          <p:cNvPr id="4" name="meichan">
            <a:hlinkClick r:id="" action="ppaction://media"/>
            <a:extLst>
              <a:ext uri="{FF2B5EF4-FFF2-40B4-BE49-F238E27FC236}">
                <a16:creationId xmlns:a16="http://schemas.microsoft.com/office/drawing/2014/main" id="{2920CA02-E416-431A-9A78-93C8BB66D4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64821" y="1417638"/>
            <a:ext cx="2971800" cy="5167312"/>
          </a:xfrm>
          <a:prstGeom prst="rect">
            <a:avLst/>
          </a:prstGeom>
        </p:spPr>
      </p:pic>
    </p:spTree>
    <p:extLst>
      <p:ext uri="{BB962C8B-B14F-4D97-AF65-F5344CB8AC3E}">
        <p14:creationId xmlns:p14="http://schemas.microsoft.com/office/powerpoint/2010/main" val="54790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2129D7-7606-4A90-9D6E-9A2C2437DB46}"/>
              </a:ext>
            </a:extLst>
          </p:cNvPr>
          <p:cNvSpPr>
            <a:spLocks noGrp="1"/>
          </p:cNvSpPr>
          <p:nvPr>
            <p:ph type="title"/>
          </p:nvPr>
        </p:nvSpPr>
        <p:spPr/>
        <p:txBody>
          <a:bodyPr/>
          <a:lstStyle/>
          <a:p>
            <a:r>
              <a:rPr kumimoji="1" lang="en-US" altLang="ja-JP" b="1" dirty="0" err="1"/>
              <a:t>OpenJTalk</a:t>
            </a:r>
            <a:r>
              <a:rPr kumimoji="1" lang="ja-JP" altLang="en-US" b="1" dirty="0"/>
              <a:t>の設定</a:t>
            </a:r>
          </a:p>
        </p:txBody>
      </p:sp>
      <p:sp>
        <p:nvSpPr>
          <p:cNvPr id="3" name="コンテンツ プレースホルダー 2">
            <a:extLst>
              <a:ext uri="{FF2B5EF4-FFF2-40B4-BE49-F238E27FC236}">
                <a16:creationId xmlns:a16="http://schemas.microsoft.com/office/drawing/2014/main" id="{F7A01EFB-BB01-44DD-B409-156383207D06}"/>
              </a:ext>
            </a:extLst>
          </p:cNvPr>
          <p:cNvSpPr>
            <a:spLocks noGrp="1"/>
          </p:cNvSpPr>
          <p:nvPr>
            <p:ph idx="1"/>
          </p:nvPr>
        </p:nvSpPr>
        <p:spPr/>
        <p:txBody>
          <a:bodyPr/>
          <a:lstStyle/>
          <a:p>
            <a:r>
              <a:rPr kumimoji="1" lang="ja-JP" altLang="en-US" dirty="0"/>
              <a:t>ボイスサンプル</a:t>
            </a:r>
            <a:r>
              <a:rPr kumimoji="1" lang="en-US" altLang="ja-JP" dirty="0"/>
              <a:t>-6</a:t>
            </a:r>
            <a:r>
              <a:rPr kumimoji="1" lang="ja-JP" altLang="en-US" dirty="0"/>
              <a:t>種類</a:t>
            </a:r>
            <a:endParaRPr kumimoji="1" lang="en-US" altLang="ja-JP" dirty="0"/>
          </a:p>
          <a:p>
            <a:endParaRPr kumimoji="1" lang="en-US" altLang="ja-JP" dirty="0"/>
          </a:p>
          <a:p>
            <a:r>
              <a:rPr lang="ja-JP" altLang="en-US" dirty="0"/>
              <a:t>パラメーターオプション</a:t>
            </a:r>
            <a:r>
              <a:rPr lang="en-US" altLang="ja-JP" dirty="0"/>
              <a:t>-15</a:t>
            </a:r>
            <a:r>
              <a:rPr lang="ja-JP" altLang="en-US" dirty="0"/>
              <a:t>種類</a:t>
            </a:r>
            <a:endParaRPr lang="en-US" altLang="ja-JP" dirty="0"/>
          </a:p>
          <a:p>
            <a:pPr lvl="1"/>
            <a:r>
              <a:rPr lang="ja-JP" altLang="en-US" dirty="0"/>
              <a:t>スピーチ速度</a:t>
            </a:r>
            <a:endParaRPr lang="en-US" altLang="ja-JP" dirty="0"/>
          </a:p>
          <a:p>
            <a:pPr lvl="1"/>
            <a:r>
              <a:rPr lang="ja-JP" altLang="en-US" dirty="0"/>
              <a:t>声の高さ</a:t>
            </a:r>
            <a:endParaRPr lang="en-US" altLang="ja-JP" dirty="0"/>
          </a:p>
          <a:p>
            <a:pPr lvl="1"/>
            <a:r>
              <a:rPr lang="ja-JP" altLang="en-US" dirty="0"/>
              <a:t>抑揚</a:t>
            </a:r>
            <a:endParaRPr lang="en-US" altLang="ja-JP" dirty="0"/>
          </a:p>
          <a:p>
            <a:pPr lvl="1"/>
            <a:r>
              <a:rPr lang="ja-JP" altLang="en-US" dirty="0"/>
              <a:t>声質</a:t>
            </a:r>
            <a:endParaRPr lang="en-US" altLang="ja-JP" dirty="0"/>
          </a:p>
          <a:p>
            <a:pPr lvl="1"/>
            <a:r>
              <a:rPr lang="ja-JP" altLang="en-US" dirty="0"/>
              <a:t>音質　</a:t>
            </a:r>
            <a:r>
              <a:rPr lang="en-US" altLang="ja-JP" dirty="0"/>
              <a:t>etc.</a:t>
            </a:r>
          </a:p>
        </p:txBody>
      </p:sp>
    </p:spTree>
    <p:extLst>
      <p:ext uri="{BB962C8B-B14F-4D97-AF65-F5344CB8AC3E}">
        <p14:creationId xmlns:p14="http://schemas.microsoft.com/office/powerpoint/2010/main" val="1897117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3635FC-4FD1-4DE5-A01E-D8872A6AEBBE}"/>
              </a:ext>
            </a:extLst>
          </p:cNvPr>
          <p:cNvSpPr>
            <a:spLocks noGrp="1"/>
          </p:cNvSpPr>
          <p:nvPr>
            <p:ph type="title"/>
          </p:nvPr>
        </p:nvSpPr>
        <p:spPr/>
        <p:txBody>
          <a:bodyPr/>
          <a:lstStyle/>
          <a:p>
            <a:r>
              <a:rPr lang="ja-JP" altLang="en-US" b="1" dirty="0"/>
              <a:t>本体：</a:t>
            </a:r>
            <a:r>
              <a:rPr lang="en-US" altLang="ja-JP" b="1" dirty="0"/>
              <a:t>Raspberry Pi(</a:t>
            </a:r>
            <a:r>
              <a:rPr lang="ja-JP" altLang="en-US" b="1" dirty="0"/>
              <a:t>通称</a:t>
            </a:r>
            <a:r>
              <a:rPr lang="en-US" altLang="ja-JP" b="1" dirty="0"/>
              <a:t>:</a:t>
            </a:r>
            <a:r>
              <a:rPr lang="ja-JP" altLang="en-US" b="1" dirty="0"/>
              <a:t>ラズパイ</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FF7590E4-00E0-424E-B7DE-2C244D853050}"/>
              </a:ext>
            </a:extLst>
          </p:cNvPr>
          <p:cNvSpPr>
            <a:spLocks noGrp="1"/>
          </p:cNvSpPr>
          <p:nvPr>
            <p:ph idx="1"/>
          </p:nvPr>
        </p:nvSpPr>
        <p:spPr/>
        <p:txBody>
          <a:bodyPr/>
          <a:lstStyle/>
          <a:p>
            <a:r>
              <a:rPr lang="ja-JP" altLang="en-US" dirty="0"/>
              <a:t>手のひらサイズのシングルボードコンピュータ</a:t>
            </a:r>
          </a:p>
          <a:p>
            <a:r>
              <a:rPr lang="ja-JP" altLang="en-US" dirty="0"/>
              <a:t>イギリスのラズベリーパイ財団が開発</a:t>
            </a:r>
            <a:endParaRPr lang="en-US" altLang="ja-JP" dirty="0"/>
          </a:p>
        </p:txBody>
      </p:sp>
      <p:pic>
        <p:nvPicPr>
          <p:cNvPr id="6" name="図 5">
            <a:extLst>
              <a:ext uri="{FF2B5EF4-FFF2-40B4-BE49-F238E27FC236}">
                <a16:creationId xmlns:a16="http://schemas.microsoft.com/office/drawing/2014/main" id="{778E1F1F-85A8-4FBC-93D0-0A4A8147D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211" y="3211148"/>
            <a:ext cx="4913929" cy="2891028"/>
          </a:xfrm>
          <a:prstGeom prst="rect">
            <a:avLst/>
          </a:prstGeom>
        </p:spPr>
      </p:pic>
    </p:spTree>
    <p:extLst>
      <p:ext uri="{BB962C8B-B14F-4D97-AF65-F5344CB8AC3E}">
        <p14:creationId xmlns:p14="http://schemas.microsoft.com/office/powerpoint/2010/main" val="411041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BD88E-EEE1-4A72-885E-675AD150E838}"/>
              </a:ext>
            </a:extLst>
          </p:cNvPr>
          <p:cNvSpPr>
            <a:spLocks noGrp="1"/>
          </p:cNvSpPr>
          <p:nvPr>
            <p:ph type="title"/>
          </p:nvPr>
        </p:nvSpPr>
        <p:spPr/>
        <p:txBody>
          <a:bodyPr/>
          <a:lstStyle/>
          <a:p>
            <a:r>
              <a:rPr kumimoji="1" lang="en-US" altLang="ja-JP" b="1" dirty="0"/>
              <a:t>AI</a:t>
            </a:r>
            <a:r>
              <a:rPr kumimoji="1" lang="ja-JP" altLang="en-US" b="1" dirty="0"/>
              <a:t>スピーカー とは</a:t>
            </a:r>
          </a:p>
        </p:txBody>
      </p:sp>
      <p:pic>
        <p:nvPicPr>
          <p:cNvPr id="5" name="図 4">
            <a:extLst>
              <a:ext uri="{FF2B5EF4-FFF2-40B4-BE49-F238E27FC236}">
                <a16:creationId xmlns:a16="http://schemas.microsoft.com/office/drawing/2014/main" id="{2EC77792-B5D7-468B-83EC-BCAF18E77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3" y="2101958"/>
            <a:ext cx="4572000" cy="3429000"/>
          </a:xfrm>
          <a:prstGeom prst="rect">
            <a:avLst/>
          </a:prstGeom>
        </p:spPr>
      </p:pic>
      <p:pic>
        <p:nvPicPr>
          <p:cNvPr id="8" name="図 7">
            <a:extLst>
              <a:ext uri="{FF2B5EF4-FFF2-40B4-BE49-F238E27FC236}">
                <a16:creationId xmlns:a16="http://schemas.microsoft.com/office/drawing/2014/main" id="{E44CD9F8-910E-4C64-A95E-B825DF5BB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1936" y="2118771"/>
            <a:ext cx="3412187" cy="3412187"/>
          </a:xfrm>
          <a:prstGeom prst="rect">
            <a:avLst/>
          </a:prstGeom>
        </p:spPr>
      </p:pic>
      <p:pic>
        <p:nvPicPr>
          <p:cNvPr id="10" name="図 9">
            <a:extLst>
              <a:ext uri="{FF2B5EF4-FFF2-40B4-BE49-F238E27FC236}">
                <a16:creationId xmlns:a16="http://schemas.microsoft.com/office/drawing/2014/main" id="{47319BEC-914D-48D0-BDA8-A2DE53CE08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5227" y="2649188"/>
            <a:ext cx="2881770" cy="2881770"/>
          </a:xfrm>
          <a:prstGeom prst="rect">
            <a:avLst/>
          </a:prstGeom>
        </p:spPr>
      </p:pic>
    </p:spTree>
    <p:extLst>
      <p:ext uri="{BB962C8B-B14F-4D97-AF65-F5344CB8AC3E}">
        <p14:creationId xmlns:p14="http://schemas.microsoft.com/office/powerpoint/2010/main" val="11532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3DF0DB-ADA5-41B7-A838-FC7F128A2D8F}"/>
              </a:ext>
            </a:extLst>
          </p:cNvPr>
          <p:cNvSpPr>
            <a:spLocks noGrp="1"/>
          </p:cNvSpPr>
          <p:nvPr>
            <p:ph type="title"/>
          </p:nvPr>
        </p:nvSpPr>
        <p:spPr/>
        <p:txBody>
          <a:bodyPr/>
          <a:lstStyle/>
          <a:p>
            <a:r>
              <a:rPr lang="ja-JP" altLang="en-US" b="1" dirty="0"/>
              <a:t>このプロジェクトについて</a:t>
            </a:r>
            <a:endParaRPr kumimoji="1" lang="ja-JP" altLang="en-US" b="1" dirty="0"/>
          </a:p>
        </p:txBody>
      </p:sp>
      <p:sp>
        <p:nvSpPr>
          <p:cNvPr id="3" name="コンテンツ プレースホルダー 2">
            <a:extLst>
              <a:ext uri="{FF2B5EF4-FFF2-40B4-BE49-F238E27FC236}">
                <a16:creationId xmlns:a16="http://schemas.microsoft.com/office/drawing/2014/main" id="{CEBE4E59-F536-4BAE-9BDC-51CBD7809417}"/>
              </a:ext>
            </a:extLst>
          </p:cNvPr>
          <p:cNvSpPr>
            <a:spLocks noGrp="1"/>
          </p:cNvSpPr>
          <p:nvPr>
            <p:ph idx="1"/>
          </p:nvPr>
        </p:nvSpPr>
        <p:spPr/>
        <p:txBody>
          <a:bodyPr>
            <a:normAutofit/>
          </a:bodyPr>
          <a:lstStyle/>
          <a:p>
            <a:r>
              <a:rPr lang="ja-JP" altLang="en-US" sz="3200" b="1" dirty="0"/>
              <a:t>ハードウェア</a:t>
            </a:r>
            <a:r>
              <a:rPr lang="en-US" altLang="ja-JP" sz="3200" b="1" dirty="0"/>
              <a:t>(Raspberry Pi)</a:t>
            </a:r>
          </a:p>
          <a:p>
            <a:r>
              <a:rPr lang="en-US" altLang="ja-JP" sz="3200" b="1" dirty="0"/>
              <a:t>Julius</a:t>
            </a:r>
          </a:p>
          <a:p>
            <a:r>
              <a:rPr lang="en-US" altLang="ja-JP" sz="3200" b="1" dirty="0"/>
              <a:t>TensorFlow(</a:t>
            </a:r>
            <a:r>
              <a:rPr lang="ja-JP" altLang="en-US" sz="3200" b="1" dirty="0"/>
              <a:t>機械学習</a:t>
            </a:r>
            <a:r>
              <a:rPr lang="en-US" altLang="ja-JP" sz="3200" b="1" dirty="0"/>
              <a:t>)</a:t>
            </a:r>
          </a:p>
          <a:p>
            <a:r>
              <a:rPr lang="ja-JP" altLang="en-US" sz="3200" b="1" dirty="0"/>
              <a:t>スクレイピング</a:t>
            </a:r>
            <a:endParaRPr lang="en-US" altLang="ja-JP" sz="3200" b="1" dirty="0"/>
          </a:p>
          <a:p>
            <a:r>
              <a:rPr lang="en-US" altLang="ja-JP" sz="3200" b="1" dirty="0"/>
              <a:t>Open </a:t>
            </a:r>
            <a:r>
              <a:rPr lang="en-US" altLang="ja-JP" sz="3200" b="1" dirty="0" err="1"/>
              <a:t>JTalk</a:t>
            </a:r>
            <a:endParaRPr lang="en-US" altLang="ja-JP" sz="3200" b="1" dirty="0"/>
          </a:p>
          <a:p>
            <a:pPr marL="0" indent="0">
              <a:buNone/>
            </a:pPr>
            <a:endParaRPr lang="ja-JP" altLang="en-US" dirty="0"/>
          </a:p>
        </p:txBody>
      </p:sp>
    </p:spTree>
    <p:extLst>
      <p:ext uri="{BB962C8B-B14F-4D97-AF65-F5344CB8AC3E}">
        <p14:creationId xmlns:p14="http://schemas.microsoft.com/office/powerpoint/2010/main" val="1150277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DF5F99-ECBD-460D-B445-9F7CE8D14B7C}"/>
              </a:ext>
            </a:extLst>
          </p:cNvPr>
          <p:cNvSpPr>
            <a:spLocks noGrp="1"/>
          </p:cNvSpPr>
          <p:nvPr>
            <p:ph type="title"/>
          </p:nvPr>
        </p:nvSpPr>
        <p:spPr/>
        <p:txBody>
          <a:bodyPr/>
          <a:lstStyle/>
          <a:p>
            <a:r>
              <a:rPr lang="ja-JP" altLang="en-US" b="1" dirty="0"/>
              <a:t>プロジェクトの管理・進め方について</a:t>
            </a:r>
            <a:endParaRPr kumimoji="1" lang="ja-JP" altLang="en-US" b="1" dirty="0"/>
          </a:p>
        </p:txBody>
      </p:sp>
      <p:sp>
        <p:nvSpPr>
          <p:cNvPr id="3" name="コンテンツ プレースホルダー 2">
            <a:extLst>
              <a:ext uri="{FF2B5EF4-FFF2-40B4-BE49-F238E27FC236}">
                <a16:creationId xmlns:a16="http://schemas.microsoft.com/office/drawing/2014/main" id="{7211E8E8-BB48-49C2-B509-7195508902F3}"/>
              </a:ext>
            </a:extLst>
          </p:cNvPr>
          <p:cNvSpPr>
            <a:spLocks noGrp="1"/>
          </p:cNvSpPr>
          <p:nvPr>
            <p:ph idx="1"/>
          </p:nvPr>
        </p:nvSpPr>
        <p:spPr/>
        <p:txBody>
          <a:bodyPr>
            <a:normAutofit/>
          </a:bodyPr>
          <a:lstStyle/>
          <a:p>
            <a:r>
              <a:rPr kumimoji="1" lang="en-US" altLang="ja-JP" sz="3200" b="1" dirty="0"/>
              <a:t>GitHub</a:t>
            </a:r>
          </a:p>
          <a:p>
            <a:endParaRPr kumimoji="1" lang="en-US" altLang="ja-JP" sz="3200" b="1" dirty="0"/>
          </a:p>
          <a:p>
            <a:r>
              <a:rPr lang="en-US" altLang="ja-JP" sz="3200" b="1" dirty="0" err="1"/>
              <a:t>b</a:t>
            </a:r>
            <a:r>
              <a:rPr kumimoji="1" lang="en-US" altLang="ja-JP" sz="3200" b="1" dirty="0" err="1"/>
              <a:t>rabio</a:t>
            </a:r>
            <a:endParaRPr kumimoji="1" lang="en-US" altLang="ja-JP" sz="3200" b="1" dirty="0"/>
          </a:p>
          <a:p>
            <a:endParaRPr kumimoji="1" lang="en-US" altLang="ja-JP" sz="3200" b="1" dirty="0"/>
          </a:p>
          <a:p>
            <a:r>
              <a:rPr lang="en-US" altLang="ja-JP" sz="3200" b="1" dirty="0"/>
              <a:t>Slack</a:t>
            </a:r>
          </a:p>
        </p:txBody>
      </p:sp>
    </p:spTree>
    <p:extLst>
      <p:ext uri="{BB962C8B-B14F-4D97-AF65-F5344CB8AC3E}">
        <p14:creationId xmlns:p14="http://schemas.microsoft.com/office/powerpoint/2010/main" val="3682169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000C57-B4D3-4A1C-A081-3317568C70A0}"/>
              </a:ext>
            </a:extLst>
          </p:cNvPr>
          <p:cNvSpPr>
            <a:spLocks noGrp="1"/>
          </p:cNvSpPr>
          <p:nvPr>
            <p:ph type="title"/>
          </p:nvPr>
        </p:nvSpPr>
        <p:spPr/>
        <p:txBody>
          <a:bodyPr/>
          <a:lstStyle/>
          <a:p>
            <a:r>
              <a:rPr lang="en-US" altLang="ja-JP" b="1" dirty="0"/>
              <a:t>【GitHub】</a:t>
            </a:r>
            <a:endParaRPr kumimoji="1" lang="ja-JP" altLang="en-US" b="1" dirty="0"/>
          </a:p>
        </p:txBody>
      </p:sp>
      <p:sp>
        <p:nvSpPr>
          <p:cNvPr id="3" name="コンテンツ プレースホルダー 2">
            <a:extLst>
              <a:ext uri="{FF2B5EF4-FFF2-40B4-BE49-F238E27FC236}">
                <a16:creationId xmlns:a16="http://schemas.microsoft.com/office/drawing/2014/main" id="{02316654-6830-4157-B056-004D7D6AA172}"/>
              </a:ext>
            </a:extLst>
          </p:cNvPr>
          <p:cNvSpPr>
            <a:spLocks noGrp="1"/>
          </p:cNvSpPr>
          <p:nvPr>
            <p:ph idx="1"/>
          </p:nvPr>
        </p:nvSpPr>
        <p:spPr/>
        <p:txBody>
          <a:bodyPr/>
          <a:lstStyle/>
          <a:p>
            <a:r>
              <a:rPr lang="ja-JP" altLang="en-US" dirty="0"/>
              <a:t>プロジェクト管理</a:t>
            </a:r>
            <a:endParaRPr lang="en-US" altLang="ja-JP" dirty="0"/>
          </a:p>
          <a:p>
            <a:endParaRPr lang="en-US" altLang="ja-JP" dirty="0"/>
          </a:p>
          <a:p>
            <a:r>
              <a:rPr lang="ja-JP" altLang="en-US" dirty="0"/>
              <a:t>プロジェクトに関する提案</a:t>
            </a:r>
            <a:endParaRPr lang="en-US" altLang="ja-JP" dirty="0"/>
          </a:p>
          <a:p>
            <a:endParaRPr lang="en-US" altLang="ja-JP" dirty="0"/>
          </a:p>
          <a:p>
            <a:r>
              <a:rPr lang="ja-JP" altLang="en-US" dirty="0"/>
              <a:t>作業内容・プログラムの共有　など</a:t>
            </a:r>
            <a:endParaRPr lang="en-US" altLang="ja-JP" dirty="0"/>
          </a:p>
          <a:p>
            <a:pPr marL="0" indent="0">
              <a:buNone/>
            </a:pPr>
            <a:r>
              <a:rPr lang="en-US" altLang="ja-JP" dirty="0">
                <a:hlinkClick r:id="rId3"/>
              </a:rPr>
              <a:t>https://github.com/RikiishiSuzunosuke/AIspeaker_yosie</a:t>
            </a:r>
            <a:endParaRPr lang="en-US" altLang="ja-JP" dirty="0"/>
          </a:p>
          <a:p>
            <a:endParaRPr lang="ja-JP" altLang="en-US" dirty="0"/>
          </a:p>
        </p:txBody>
      </p:sp>
    </p:spTree>
    <p:extLst>
      <p:ext uri="{BB962C8B-B14F-4D97-AF65-F5344CB8AC3E}">
        <p14:creationId xmlns:p14="http://schemas.microsoft.com/office/powerpoint/2010/main" val="280103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6AED1F-A829-4195-8902-A3BDE6288CC0}"/>
              </a:ext>
            </a:extLst>
          </p:cNvPr>
          <p:cNvSpPr>
            <a:spLocks noGrp="1"/>
          </p:cNvSpPr>
          <p:nvPr>
            <p:ph type="title"/>
          </p:nvPr>
        </p:nvSpPr>
        <p:spPr/>
        <p:txBody>
          <a:bodyPr/>
          <a:lstStyle/>
          <a:p>
            <a:r>
              <a:rPr lang="en-US" altLang="ja-JP" b="1" dirty="0"/>
              <a:t>【</a:t>
            </a:r>
            <a:r>
              <a:rPr lang="en-US" altLang="ja-JP" b="1" dirty="0" err="1"/>
              <a:t>brabio</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3EB80936-CDC8-4A37-87F3-0201D8B5B1C1}"/>
              </a:ext>
            </a:extLst>
          </p:cNvPr>
          <p:cNvSpPr>
            <a:spLocks noGrp="1"/>
          </p:cNvSpPr>
          <p:nvPr>
            <p:ph idx="1"/>
          </p:nvPr>
        </p:nvSpPr>
        <p:spPr/>
        <p:txBody>
          <a:bodyPr/>
          <a:lstStyle/>
          <a:p>
            <a:r>
              <a:rPr lang="ja-JP" altLang="en-US" dirty="0"/>
              <a:t>ガントチャートによる作業進捗管理</a:t>
            </a:r>
            <a:endParaRPr lang="en-US" altLang="ja-JP" dirty="0"/>
          </a:p>
        </p:txBody>
      </p:sp>
      <p:pic>
        <p:nvPicPr>
          <p:cNvPr id="5" name="図 4">
            <a:extLst>
              <a:ext uri="{FF2B5EF4-FFF2-40B4-BE49-F238E27FC236}">
                <a16:creationId xmlns:a16="http://schemas.microsoft.com/office/drawing/2014/main" id="{CA78CC45-B40A-4441-AD03-30512E4DE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68432"/>
            <a:ext cx="12193795" cy="4082457"/>
          </a:xfrm>
          <a:prstGeom prst="rect">
            <a:avLst/>
          </a:prstGeom>
        </p:spPr>
      </p:pic>
    </p:spTree>
    <p:extLst>
      <p:ext uri="{BB962C8B-B14F-4D97-AF65-F5344CB8AC3E}">
        <p14:creationId xmlns:p14="http://schemas.microsoft.com/office/powerpoint/2010/main" val="1238336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3FB59-8814-4C27-B43B-1A341F72E866}"/>
              </a:ext>
            </a:extLst>
          </p:cNvPr>
          <p:cNvSpPr>
            <a:spLocks noGrp="1"/>
          </p:cNvSpPr>
          <p:nvPr>
            <p:ph type="title"/>
          </p:nvPr>
        </p:nvSpPr>
        <p:spPr/>
        <p:txBody>
          <a:bodyPr/>
          <a:lstStyle/>
          <a:p>
            <a:r>
              <a:rPr lang="en-US" altLang="ja-JP" b="1" dirty="0"/>
              <a:t>【Slack】</a:t>
            </a:r>
            <a:endParaRPr kumimoji="1" lang="ja-JP" altLang="en-US" b="1" dirty="0"/>
          </a:p>
        </p:txBody>
      </p:sp>
      <p:pic>
        <p:nvPicPr>
          <p:cNvPr id="6" name="図 5">
            <a:extLst>
              <a:ext uri="{FF2B5EF4-FFF2-40B4-BE49-F238E27FC236}">
                <a16:creationId xmlns:a16="http://schemas.microsoft.com/office/drawing/2014/main" id="{4E82F42B-472D-424C-B2EC-FD76CABFF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126" y="1513694"/>
            <a:ext cx="8852643" cy="5344306"/>
          </a:xfrm>
          <a:prstGeom prst="rect">
            <a:avLst/>
          </a:prstGeom>
        </p:spPr>
      </p:pic>
    </p:spTree>
    <p:extLst>
      <p:ext uri="{BB962C8B-B14F-4D97-AF65-F5344CB8AC3E}">
        <p14:creationId xmlns:p14="http://schemas.microsoft.com/office/powerpoint/2010/main" val="1723189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CCEABC-B95F-4A5E-A1E1-490BCEB17B2B}"/>
              </a:ext>
            </a:extLst>
          </p:cNvPr>
          <p:cNvSpPr>
            <a:spLocks noGrp="1"/>
          </p:cNvSpPr>
          <p:nvPr>
            <p:ph type="title"/>
          </p:nvPr>
        </p:nvSpPr>
        <p:spPr/>
        <p:txBody>
          <a:bodyPr/>
          <a:lstStyle/>
          <a:p>
            <a:r>
              <a:rPr lang="ja-JP" altLang="en-US" b="1" dirty="0"/>
              <a:t>これからについて</a:t>
            </a:r>
            <a:endParaRPr kumimoji="1" lang="ja-JP" altLang="en-US" b="1" dirty="0"/>
          </a:p>
        </p:txBody>
      </p:sp>
      <p:sp>
        <p:nvSpPr>
          <p:cNvPr id="3" name="コンテンツ プレースホルダー 2">
            <a:extLst>
              <a:ext uri="{FF2B5EF4-FFF2-40B4-BE49-F238E27FC236}">
                <a16:creationId xmlns:a16="http://schemas.microsoft.com/office/drawing/2014/main" id="{74E73979-89EB-4AD7-9006-69F6D760B952}"/>
              </a:ext>
            </a:extLst>
          </p:cNvPr>
          <p:cNvSpPr>
            <a:spLocks noGrp="1"/>
          </p:cNvSpPr>
          <p:nvPr>
            <p:ph idx="1"/>
          </p:nvPr>
        </p:nvSpPr>
        <p:spPr/>
        <p:txBody>
          <a:bodyPr/>
          <a:lstStyle/>
          <a:p>
            <a:pPr marL="0" indent="0">
              <a:buNone/>
            </a:pPr>
            <a:endParaRPr lang="en-US" altLang="ja-JP" sz="4000" dirty="0"/>
          </a:p>
          <a:p>
            <a:pPr marL="0" indent="0">
              <a:buNone/>
            </a:pPr>
            <a:r>
              <a:rPr lang="en-US" altLang="ja-JP" sz="4000" dirty="0"/>
              <a:t>Julius</a:t>
            </a:r>
            <a:r>
              <a:rPr lang="ja-JP" altLang="en-US" sz="4000" dirty="0"/>
              <a:t>・機械学習を分担して勉強</a:t>
            </a:r>
            <a:endParaRPr lang="en-US" altLang="ja-JP" sz="4000" dirty="0"/>
          </a:p>
        </p:txBody>
      </p:sp>
    </p:spTree>
    <p:extLst>
      <p:ext uri="{BB962C8B-B14F-4D97-AF65-F5344CB8AC3E}">
        <p14:creationId xmlns:p14="http://schemas.microsoft.com/office/powerpoint/2010/main" val="102021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758B45A-817C-42DE-ABD8-8275B2F1586D}"/>
              </a:ext>
            </a:extLst>
          </p:cNvPr>
          <p:cNvSpPr txBox="1"/>
          <p:nvPr/>
        </p:nvSpPr>
        <p:spPr>
          <a:xfrm>
            <a:off x="602202" y="2510992"/>
            <a:ext cx="11236171" cy="1015663"/>
          </a:xfrm>
          <a:prstGeom prst="rect">
            <a:avLst/>
          </a:prstGeom>
          <a:noFill/>
        </p:spPr>
        <p:txBody>
          <a:bodyPr wrap="square" rtlCol="0">
            <a:spAutoFit/>
          </a:bodyPr>
          <a:lstStyle/>
          <a:p>
            <a:r>
              <a:rPr kumimoji="1" lang="ja-JP" altLang="en-US" sz="6000" b="1" dirty="0"/>
              <a:t>ご清聴ありがとうございました</a:t>
            </a:r>
          </a:p>
        </p:txBody>
      </p:sp>
    </p:spTree>
    <p:extLst>
      <p:ext uri="{BB962C8B-B14F-4D97-AF65-F5344CB8AC3E}">
        <p14:creationId xmlns:p14="http://schemas.microsoft.com/office/powerpoint/2010/main" val="196218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99D63D-D9FC-4BCC-BB3B-DB59810A74F3}"/>
              </a:ext>
            </a:extLst>
          </p:cNvPr>
          <p:cNvSpPr>
            <a:spLocks noGrp="1"/>
          </p:cNvSpPr>
          <p:nvPr>
            <p:ph type="title"/>
          </p:nvPr>
        </p:nvSpPr>
        <p:spPr/>
        <p:txBody>
          <a:bodyPr/>
          <a:lstStyle/>
          <a:p>
            <a:r>
              <a:rPr kumimoji="1" lang="en-US" altLang="ja-JP" b="1" dirty="0" err="1"/>
              <a:t>OpenJTal</a:t>
            </a:r>
            <a:r>
              <a:rPr lang="en-US" altLang="ja-JP" b="1" dirty="0" err="1"/>
              <a:t>k</a:t>
            </a:r>
            <a:r>
              <a:rPr lang="ja-JP" altLang="en-US" b="1" dirty="0"/>
              <a:t>の補足</a:t>
            </a:r>
            <a:endParaRPr kumimoji="1" lang="ja-JP" altLang="en-US" b="1" dirty="0"/>
          </a:p>
        </p:txBody>
      </p:sp>
      <p:sp>
        <p:nvSpPr>
          <p:cNvPr id="3" name="コンテンツ プレースホルダー 2">
            <a:extLst>
              <a:ext uri="{FF2B5EF4-FFF2-40B4-BE49-F238E27FC236}">
                <a16:creationId xmlns:a16="http://schemas.microsoft.com/office/drawing/2014/main" id="{CBECCF01-5B39-4BA2-AF42-BCA4A74FCEB5}"/>
              </a:ext>
            </a:extLst>
          </p:cNvPr>
          <p:cNvSpPr>
            <a:spLocks noGrp="1"/>
          </p:cNvSpPr>
          <p:nvPr>
            <p:ph idx="1"/>
          </p:nvPr>
        </p:nvSpPr>
        <p:spPr/>
        <p:txBody>
          <a:bodyPr>
            <a:normAutofit/>
          </a:bodyPr>
          <a:lstStyle/>
          <a:p>
            <a:pPr marL="0" indent="0">
              <a:buNone/>
            </a:pPr>
            <a:r>
              <a:rPr kumimoji="1" lang="ja-JP" altLang="en-US" dirty="0"/>
              <a:t>ボイスサンプル一覧</a:t>
            </a:r>
            <a:endParaRPr kumimoji="1" lang="en-US" altLang="ja-JP" dirty="0"/>
          </a:p>
          <a:p>
            <a:r>
              <a:rPr lang="ja-JP" altLang="en-US" dirty="0"/>
              <a:t>男性ボイス</a:t>
            </a:r>
            <a:r>
              <a:rPr lang="en-US" altLang="ja-JP" dirty="0"/>
              <a:t>-1</a:t>
            </a:r>
            <a:r>
              <a:rPr lang="ja-JP" altLang="en-US" dirty="0"/>
              <a:t>種類</a:t>
            </a:r>
            <a:endParaRPr lang="en-US" altLang="ja-JP" dirty="0"/>
          </a:p>
          <a:p>
            <a:r>
              <a:rPr lang="ja-JP" altLang="en-US" dirty="0"/>
              <a:t>女性ボイス</a:t>
            </a:r>
            <a:r>
              <a:rPr kumimoji="1" lang="en-US" altLang="ja-JP" dirty="0"/>
              <a:t>(</a:t>
            </a:r>
            <a:r>
              <a:rPr kumimoji="1" lang="ja-JP" altLang="en-US" dirty="0"/>
              <a:t>メイちゃん</a:t>
            </a:r>
            <a:r>
              <a:rPr kumimoji="1" lang="en-US" altLang="ja-JP" dirty="0"/>
              <a:t>)-</a:t>
            </a:r>
            <a:r>
              <a:rPr lang="en-US" altLang="ja-JP" dirty="0"/>
              <a:t>5</a:t>
            </a:r>
            <a:r>
              <a:rPr lang="ja-JP" altLang="en-US" dirty="0"/>
              <a:t>種類</a:t>
            </a:r>
            <a:endParaRPr lang="en-US" altLang="ja-JP" dirty="0"/>
          </a:p>
          <a:p>
            <a:pPr marL="457200" lvl="1" indent="0">
              <a:buNone/>
            </a:pPr>
            <a:r>
              <a:rPr lang="ja-JP" altLang="en-US" dirty="0"/>
              <a:t>・</a:t>
            </a:r>
            <a:r>
              <a:rPr lang="en-US" altLang="ja-JP" dirty="0"/>
              <a:t>Normal</a:t>
            </a:r>
            <a:r>
              <a:rPr lang="ja-JP" altLang="en-US" dirty="0"/>
              <a:t>（普通）</a:t>
            </a:r>
            <a:br>
              <a:rPr lang="ja-JP" altLang="en-US" dirty="0"/>
            </a:br>
            <a:r>
              <a:rPr lang="ja-JP" altLang="en-US" dirty="0"/>
              <a:t>・</a:t>
            </a:r>
            <a:r>
              <a:rPr lang="en-US" altLang="ja-JP" dirty="0"/>
              <a:t>Happy</a:t>
            </a:r>
            <a:r>
              <a:rPr lang="ja-JP" altLang="en-US" dirty="0"/>
              <a:t>（嬉しい）</a:t>
            </a:r>
            <a:br>
              <a:rPr lang="ja-JP" altLang="en-US" dirty="0"/>
            </a:br>
            <a:r>
              <a:rPr lang="ja-JP" altLang="en-US" dirty="0"/>
              <a:t>・</a:t>
            </a:r>
            <a:r>
              <a:rPr lang="en-US" altLang="ja-JP" dirty="0"/>
              <a:t>Bashful</a:t>
            </a:r>
            <a:r>
              <a:rPr lang="ja-JP" altLang="en-US" dirty="0"/>
              <a:t>（恥ずかしい）</a:t>
            </a:r>
            <a:br>
              <a:rPr lang="ja-JP" altLang="en-US" dirty="0"/>
            </a:br>
            <a:r>
              <a:rPr lang="ja-JP" altLang="en-US" dirty="0"/>
              <a:t>・</a:t>
            </a:r>
            <a:r>
              <a:rPr lang="en-US" altLang="ja-JP" dirty="0"/>
              <a:t>Angry</a:t>
            </a:r>
            <a:r>
              <a:rPr lang="ja-JP" altLang="en-US" dirty="0"/>
              <a:t>（怒ってる）</a:t>
            </a:r>
            <a:br>
              <a:rPr lang="ja-JP" altLang="en-US" dirty="0"/>
            </a:br>
            <a:r>
              <a:rPr lang="ja-JP" altLang="en-US" dirty="0"/>
              <a:t>・</a:t>
            </a:r>
            <a:r>
              <a:rPr lang="en-US" altLang="ja-JP" dirty="0"/>
              <a:t>Sad</a:t>
            </a:r>
            <a:r>
              <a:rPr lang="ja-JP" altLang="en-US" dirty="0"/>
              <a:t>（悲しい）</a:t>
            </a:r>
            <a:endParaRPr kumimoji="1" lang="ja-JP" altLang="en-US" dirty="0"/>
          </a:p>
        </p:txBody>
      </p:sp>
    </p:spTree>
    <p:extLst>
      <p:ext uri="{BB962C8B-B14F-4D97-AF65-F5344CB8AC3E}">
        <p14:creationId xmlns:p14="http://schemas.microsoft.com/office/powerpoint/2010/main" val="35625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B72BD-F941-4CE5-980B-F60E8A368A52}"/>
              </a:ext>
            </a:extLst>
          </p:cNvPr>
          <p:cNvSpPr>
            <a:spLocks noGrp="1"/>
          </p:cNvSpPr>
          <p:nvPr>
            <p:ph type="title"/>
          </p:nvPr>
        </p:nvSpPr>
        <p:spPr/>
        <p:txBody>
          <a:bodyPr/>
          <a:lstStyle/>
          <a:p>
            <a:r>
              <a:rPr kumimoji="1" lang="en-US" altLang="ja-JP" b="1" dirty="0" err="1"/>
              <a:t>YoSiE</a:t>
            </a:r>
            <a:r>
              <a:rPr lang="ja-JP" altLang="en-US" b="1" dirty="0"/>
              <a:t>という</a:t>
            </a:r>
            <a:r>
              <a:rPr kumimoji="1" lang="ja-JP" altLang="en-US" b="1" dirty="0"/>
              <a:t>名前について</a:t>
            </a:r>
          </a:p>
        </p:txBody>
      </p:sp>
      <p:sp>
        <p:nvSpPr>
          <p:cNvPr id="3" name="コンテンツ プレースホルダー 2">
            <a:extLst>
              <a:ext uri="{FF2B5EF4-FFF2-40B4-BE49-F238E27FC236}">
                <a16:creationId xmlns:a16="http://schemas.microsoft.com/office/drawing/2014/main" id="{DC6C0A7D-11A1-4D0E-B7B4-001E9DFDC5A6}"/>
              </a:ext>
            </a:extLst>
          </p:cNvPr>
          <p:cNvSpPr>
            <a:spLocks noGrp="1"/>
          </p:cNvSpPr>
          <p:nvPr>
            <p:ph idx="1"/>
          </p:nvPr>
        </p:nvSpPr>
        <p:spPr/>
        <p:txBody>
          <a:bodyPr/>
          <a:lstStyle/>
          <a:p>
            <a:pPr marL="0" indent="0" algn="ctr">
              <a:buNone/>
            </a:pPr>
            <a:r>
              <a:rPr lang="ja-JP" altLang="en-US" sz="4000" dirty="0"/>
              <a:t>本校</a:t>
            </a:r>
            <a:r>
              <a:rPr kumimoji="1" lang="ja-JP" altLang="en-US" sz="4000" dirty="0"/>
              <a:t>の校名の</a:t>
            </a:r>
            <a:r>
              <a:rPr lang="ja-JP" altLang="en-US" sz="4000" dirty="0"/>
              <a:t>略称</a:t>
            </a:r>
            <a:r>
              <a:rPr kumimoji="1" lang="ja-JP" altLang="en-US" sz="4000" dirty="0"/>
              <a:t>　</a:t>
            </a:r>
            <a:r>
              <a:rPr kumimoji="1" lang="en-US" altLang="ja-JP" sz="5400" b="1" dirty="0">
                <a:solidFill>
                  <a:srgbClr val="FF0000"/>
                </a:solidFill>
              </a:rPr>
              <a:t>YSE</a:t>
            </a:r>
            <a:endParaRPr lang="en-US" altLang="ja-JP" sz="4400" b="1" dirty="0">
              <a:solidFill>
                <a:srgbClr val="FF0000"/>
              </a:solidFill>
            </a:endParaRPr>
          </a:p>
          <a:p>
            <a:pPr algn="ctr"/>
            <a:endParaRPr kumimoji="1" lang="en-US" altLang="ja-JP" dirty="0"/>
          </a:p>
          <a:p>
            <a:pPr marL="0" indent="0" algn="ctr">
              <a:buNone/>
            </a:pPr>
            <a:endParaRPr lang="en-US" altLang="ja-JP" dirty="0"/>
          </a:p>
          <a:p>
            <a:pPr marL="0" indent="0" algn="ctr">
              <a:buNone/>
            </a:pPr>
            <a:r>
              <a:rPr kumimoji="1" lang="en-US" altLang="ja-JP" sz="5400" b="1" dirty="0" err="1">
                <a:solidFill>
                  <a:srgbClr val="FF0000"/>
                </a:solidFill>
              </a:rPr>
              <a:t>Y</a:t>
            </a:r>
            <a:r>
              <a:rPr kumimoji="1" lang="en-US" altLang="ja-JP" sz="5400" b="1" dirty="0" err="1"/>
              <a:t>o</a:t>
            </a:r>
            <a:r>
              <a:rPr kumimoji="1" lang="en-US" altLang="ja-JP" sz="5400" b="1" dirty="0" err="1">
                <a:solidFill>
                  <a:srgbClr val="FF0000"/>
                </a:solidFill>
              </a:rPr>
              <a:t>S</a:t>
            </a:r>
            <a:r>
              <a:rPr kumimoji="1" lang="en-US" altLang="ja-JP" sz="5400" b="1" dirty="0" err="1"/>
              <a:t>i</a:t>
            </a:r>
            <a:r>
              <a:rPr kumimoji="1" lang="en-US" altLang="ja-JP" sz="5400" b="1" dirty="0" err="1">
                <a:solidFill>
                  <a:srgbClr val="FF0000"/>
                </a:solidFill>
              </a:rPr>
              <a:t>E</a:t>
            </a:r>
            <a:endParaRPr kumimoji="1" lang="en-US" altLang="ja-JP" sz="5400" b="1" dirty="0">
              <a:solidFill>
                <a:srgbClr val="FF0000"/>
              </a:solidFill>
            </a:endParaRPr>
          </a:p>
        </p:txBody>
      </p:sp>
      <p:sp>
        <p:nvSpPr>
          <p:cNvPr id="4" name="矢印: 下 3">
            <a:extLst>
              <a:ext uri="{FF2B5EF4-FFF2-40B4-BE49-F238E27FC236}">
                <a16:creationId xmlns:a16="http://schemas.microsoft.com/office/drawing/2014/main" id="{C0E49A5C-9260-4596-AA7B-92646C45CD58}"/>
              </a:ext>
            </a:extLst>
          </p:cNvPr>
          <p:cNvSpPr/>
          <p:nvPr/>
        </p:nvSpPr>
        <p:spPr>
          <a:xfrm>
            <a:off x="5732755" y="2744368"/>
            <a:ext cx="726490" cy="873188"/>
          </a:xfrm>
          <a:prstGeom prst="down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pic>
        <p:nvPicPr>
          <p:cNvPr id="6" name="図 5">
            <a:extLst>
              <a:ext uri="{FF2B5EF4-FFF2-40B4-BE49-F238E27FC236}">
                <a16:creationId xmlns:a16="http://schemas.microsoft.com/office/drawing/2014/main" id="{062C8875-2063-4A0C-B017-189CE12FE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79014">
            <a:off x="8643327" y="1939356"/>
            <a:ext cx="2204274" cy="4630978"/>
          </a:xfrm>
          <a:prstGeom prst="rect">
            <a:avLst/>
          </a:prstGeom>
        </p:spPr>
      </p:pic>
    </p:spTree>
    <p:extLst>
      <p:ext uri="{BB962C8B-B14F-4D97-AF65-F5344CB8AC3E}">
        <p14:creationId xmlns:p14="http://schemas.microsoft.com/office/powerpoint/2010/main" val="120033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F6B78D-00B8-40C4-9EBA-7A2DB3CEE0FB}"/>
              </a:ext>
            </a:extLst>
          </p:cNvPr>
          <p:cNvSpPr>
            <a:spLocks noGrp="1"/>
          </p:cNvSpPr>
          <p:nvPr>
            <p:ph type="title"/>
          </p:nvPr>
        </p:nvSpPr>
        <p:spPr/>
        <p:txBody>
          <a:bodyPr/>
          <a:lstStyle/>
          <a:p>
            <a:r>
              <a:rPr kumimoji="1" lang="en-US" altLang="ja-JP" b="1" dirty="0"/>
              <a:t>AI</a:t>
            </a:r>
            <a:r>
              <a:rPr kumimoji="1" lang="ja-JP" altLang="en-US" b="1" dirty="0"/>
              <a:t>スピーカーの名称</a:t>
            </a:r>
          </a:p>
        </p:txBody>
      </p:sp>
      <p:sp>
        <p:nvSpPr>
          <p:cNvPr id="3" name="コンテンツ プレースホルダー 2">
            <a:extLst>
              <a:ext uri="{FF2B5EF4-FFF2-40B4-BE49-F238E27FC236}">
                <a16:creationId xmlns:a16="http://schemas.microsoft.com/office/drawing/2014/main" id="{7119E144-C913-4FE3-8811-9AD3C80EF3D4}"/>
              </a:ext>
            </a:extLst>
          </p:cNvPr>
          <p:cNvSpPr>
            <a:spLocks noGrp="1"/>
          </p:cNvSpPr>
          <p:nvPr>
            <p:ph idx="1"/>
          </p:nvPr>
        </p:nvSpPr>
        <p:spPr>
          <a:xfrm>
            <a:off x="2718442" y="2989330"/>
            <a:ext cx="10515600" cy="4351338"/>
          </a:xfrm>
        </p:spPr>
        <p:txBody>
          <a:bodyPr>
            <a:normAutofit/>
          </a:bodyPr>
          <a:lstStyle/>
          <a:p>
            <a:pPr marL="0" indent="0">
              <a:buNone/>
            </a:pPr>
            <a:r>
              <a:rPr lang="ja-JP" altLang="en-US" sz="6000" b="1" dirty="0"/>
              <a:t>命名：</a:t>
            </a:r>
            <a:endParaRPr kumimoji="1" lang="ja-JP" altLang="en-US" sz="6000" b="1" u="sng" dirty="0">
              <a:solidFill>
                <a:srgbClr val="FF0000"/>
              </a:solidFill>
            </a:endParaRPr>
          </a:p>
        </p:txBody>
      </p:sp>
      <p:sp>
        <p:nvSpPr>
          <p:cNvPr id="4" name="テキスト ボックス 3">
            <a:extLst>
              <a:ext uri="{FF2B5EF4-FFF2-40B4-BE49-F238E27FC236}">
                <a16:creationId xmlns:a16="http://schemas.microsoft.com/office/drawing/2014/main" id="{EB8BD4A4-7B69-43BC-B3CA-514A3F959800}"/>
              </a:ext>
            </a:extLst>
          </p:cNvPr>
          <p:cNvSpPr txBox="1"/>
          <p:nvPr/>
        </p:nvSpPr>
        <p:spPr>
          <a:xfrm>
            <a:off x="4788408" y="2404797"/>
            <a:ext cx="6565392" cy="1862048"/>
          </a:xfrm>
          <a:prstGeom prst="rect">
            <a:avLst/>
          </a:prstGeom>
          <a:noFill/>
        </p:spPr>
        <p:txBody>
          <a:bodyPr wrap="square" rtlCol="0">
            <a:spAutoFit/>
          </a:bodyPr>
          <a:lstStyle/>
          <a:p>
            <a:r>
              <a:rPr lang="en-US" altLang="ja-JP" sz="11500" b="1" u="sng" dirty="0" err="1">
                <a:solidFill>
                  <a:srgbClr val="FF0000"/>
                </a:solidFill>
              </a:rPr>
              <a:t>YoSiE</a:t>
            </a:r>
            <a:endParaRPr kumimoji="1" lang="ja-JP" altLang="en-US" sz="2000" dirty="0"/>
          </a:p>
        </p:txBody>
      </p:sp>
    </p:spTree>
    <p:extLst>
      <p:ext uri="{BB962C8B-B14F-4D97-AF65-F5344CB8AC3E}">
        <p14:creationId xmlns:p14="http://schemas.microsoft.com/office/powerpoint/2010/main" val="421640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星: 7 pt 4">
            <a:extLst>
              <a:ext uri="{FF2B5EF4-FFF2-40B4-BE49-F238E27FC236}">
                <a16:creationId xmlns:a16="http://schemas.microsoft.com/office/drawing/2014/main" id="{5F842CEC-7415-40C9-9E53-B4EC3F7D0A48}"/>
              </a:ext>
            </a:extLst>
          </p:cNvPr>
          <p:cNvSpPr/>
          <p:nvPr/>
        </p:nvSpPr>
        <p:spPr>
          <a:xfrm>
            <a:off x="2630555" y="815974"/>
            <a:ext cx="6930887" cy="5804452"/>
          </a:xfrm>
          <a:prstGeom prst="star7">
            <a:avLst/>
          </a:prstGeom>
          <a:solidFill>
            <a:srgbClr val="F1FD5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F20F36-5681-426E-87A0-7259D308637B}"/>
              </a:ext>
            </a:extLst>
          </p:cNvPr>
          <p:cNvSpPr>
            <a:spLocks noGrp="1"/>
          </p:cNvSpPr>
          <p:nvPr>
            <p:ph type="title"/>
          </p:nvPr>
        </p:nvSpPr>
        <p:spPr/>
        <p:txBody>
          <a:bodyPr/>
          <a:lstStyle/>
          <a:p>
            <a:r>
              <a:rPr kumimoji="1" lang="en-US" altLang="ja-JP" b="1" dirty="0" err="1"/>
              <a:t>YoSiE</a:t>
            </a:r>
            <a:r>
              <a:rPr kumimoji="1" lang="ja-JP" altLang="en-US" b="1" dirty="0"/>
              <a:t>の外見</a:t>
            </a:r>
          </a:p>
        </p:txBody>
      </p:sp>
      <p:pic>
        <p:nvPicPr>
          <p:cNvPr id="4" name="コンテンツ プレースホルダー 3">
            <a:extLst>
              <a:ext uri="{FF2B5EF4-FFF2-40B4-BE49-F238E27FC236}">
                <a16:creationId xmlns:a16="http://schemas.microsoft.com/office/drawing/2014/main" id="{16F0A44C-08FE-4A62-86CA-281E4C852A41}"/>
              </a:ext>
            </a:extLst>
          </p:cNvPr>
          <p:cNvPicPr>
            <a:picLocks noGrp="1" noChangeAspect="1"/>
          </p:cNvPicPr>
          <p:nvPr>
            <p:ph idx="1"/>
          </p:nvPr>
        </p:nvPicPr>
        <p:blipFill>
          <a:blip r:embed="rId3"/>
          <a:stretch>
            <a:fillRect/>
          </a:stretch>
        </p:blipFill>
        <p:spPr>
          <a:xfrm>
            <a:off x="5044729" y="1455796"/>
            <a:ext cx="2102537" cy="4351338"/>
          </a:xfrm>
          <a:prstGeom prst="rect">
            <a:avLst/>
          </a:prstGeom>
        </p:spPr>
      </p:pic>
      <p:sp>
        <p:nvSpPr>
          <p:cNvPr id="6" name="テキスト ボックス 5">
            <a:extLst>
              <a:ext uri="{FF2B5EF4-FFF2-40B4-BE49-F238E27FC236}">
                <a16:creationId xmlns:a16="http://schemas.microsoft.com/office/drawing/2014/main" id="{FE4D4ED3-7125-4878-A888-1DA320681F5C}"/>
              </a:ext>
            </a:extLst>
          </p:cNvPr>
          <p:cNvSpPr txBox="1"/>
          <p:nvPr/>
        </p:nvSpPr>
        <p:spPr>
          <a:xfrm>
            <a:off x="5354157" y="5807134"/>
            <a:ext cx="1617906" cy="369332"/>
          </a:xfrm>
          <a:prstGeom prst="rect">
            <a:avLst/>
          </a:prstGeom>
          <a:solidFill>
            <a:srgbClr val="FF7C80"/>
          </a:solidFill>
        </p:spPr>
        <p:txBody>
          <a:bodyPr wrap="square" rtlCol="0">
            <a:spAutoFit/>
          </a:bodyPr>
          <a:lstStyle/>
          <a:p>
            <a:r>
              <a:rPr lang="en-US" altLang="ja-JP" b="1" dirty="0"/>
              <a:t>※</a:t>
            </a:r>
            <a:r>
              <a:rPr lang="ja-JP" altLang="en-US" b="1" dirty="0"/>
              <a:t>イメージ図</a:t>
            </a:r>
            <a:endParaRPr kumimoji="1" lang="ja-JP" altLang="en-US" b="1" dirty="0"/>
          </a:p>
        </p:txBody>
      </p:sp>
    </p:spTree>
    <p:extLst>
      <p:ext uri="{BB962C8B-B14F-4D97-AF65-F5344CB8AC3E}">
        <p14:creationId xmlns:p14="http://schemas.microsoft.com/office/powerpoint/2010/main" val="221589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B87A13-A231-4995-8BEE-7985E3DC1D48}"/>
              </a:ext>
            </a:extLst>
          </p:cNvPr>
          <p:cNvSpPr>
            <a:spLocks noGrp="1"/>
          </p:cNvSpPr>
          <p:nvPr>
            <p:ph type="title"/>
          </p:nvPr>
        </p:nvSpPr>
        <p:spPr/>
        <p:txBody>
          <a:bodyPr/>
          <a:lstStyle/>
          <a:p>
            <a:r>
              <a:rPr kumimoji="1" lang="en-US" altLang="ja-JP" b="1" dirty="0" err="1"/>
              <a:t>YoSiE</a:t>
            </a:r>
            <a:r>
              <a:rPr kumimoji="1" lang="ja-JP" altLang="en-US" b="1" dirty="0"/>
              <a:t>の振る舞い</a:t>
            </a:r>
          </a:p>
        </p:txBody>
      </p:sp>
      <p:pic>
        <p:nvPicPr>
          <p:cNvPr id="5" name="コンテンツ プレースホルダー 4">
            <a:extLst>
              <a:ext uri="{FF2B5EF4-FFF2-40B4-BE49-F238E27FC236}">
                <a16:creationId xmlns:a16="http://schemas.microsoft.com/office/drawing/2014/main" id="{A17A5823-8A38-4828-A6A8-4DFE186BFD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62612" y="2248696"/>
            <a:ext cx="870033" cy="1797607"/>
          </a:xfrm>
        </p:spPr>
      </p:pic>
      <p:sp>
        <p:nvSpPr>
          <p:cNvPr id="6" name="テキスト ボックス 5">
            <a:extLst>
              <a:ext uri="{FF2B5EF4-FFF2-40B4-BE49-F238E27FC236}">
                <a16:creationId xmlns:a16="http://schemas.microsoft.com/office/drawing/2014/main" id="{5F954F9D-585C-4117-B68F-D2C78AC9AF80}"/>
              </a:ext>
            </a:extLst>
          </p:cNvPr>
          <p:cNvSpPr txBox="1"/>
          <p:nvPr/>
        </p:nvSpPr>
        <p:spPr>
          <a:xfrm>
            <a:off x="6562612" y="5600689"/>
            <a:ext cx="2457742" cy="523220"/>
          </a:xfrm>
          <a:prstGeom prst="rect">
            <a:avLst/>
          </a:prstGeom>
          <a:noFill/>
        </p:spPr>
        <p:txBody>
          <a:bodyPr wrap="square" rtlCol="0">
            <a:spAutoFit/>
          </a:bodyPr>
          <a:lstStyle/>
          <a:p>
            <a:r>
              <a:rPr kumimoji="1" lang="en-US" altLang="ja-JP" sz="2800" b="1" dirty="0" err="1"/>
              <a:t>YoSiE</a:t>
            </a:r>
            <a:endParaRPr kumimoji="1" lang="ja-JP" altLang="en-US" sz="2800" b="1" dirty="0"/>
          </a:p>
        </p:txBody>
      </p:sp>
      <p:sp>
        <p:nvSpPr>
          <p:cNvPr id="8" name="吹き出し: 円形 7">
            <a:extLst>
              <a:ext uri="{FF2B5EF4-FFF2-40B4-BE49-F238E27FC236}">
                <a16:creationId xmlns:a16="http://schemas.microsoft.com/office/drawing/2014/main" id="{70F0C143-E189-4914-91EB-21DFE59E0870}"/>
              </a:ext>
            </a:extLst>
          </p:cNvPr>
          <p:cNvSpPr/>
          <p:nvPr/>
        </p:nvSpPr>
        <p:spPr>
          <a:xfrm>
            <a:off x="1575420" y="1753392"/>
            <a:ext cx="3743740" cy="858630"/>
          </a:xfrm>
          <a:prstGeom prst="wedgeEllipseCallout">
            <a:avLst>
              <a:gd name="adj1" fmla="val -22665"/>
              <a:gd name="adj2" fmla="val 696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今日の天気は？</a:t>
            </a:r>
            <a:r>
              <a:rPr kumimoji="1" lang="ja-JP" altLang="en-US" sz="2400" dirty="0"/>
              <a:t>？</a:t>
            </a:r>
          </a:p>
        </p:txBody>
      </p:sp>
      <p:sp>
        <p:nvSpPr>
          <p:cNvPr id="9" name="テキスト ボックス 8">
            <a:extLst>
              <a:ext uri="{FF2B5EF4-FFF2-40B4-BE49-F238E27FC236}">
                <a16:creationId xmlns:a16="http://schemas.microsoft.com/office/drawing/2014/main" id="{B8458343-C631-4D72-A9D4-A1F85AD4E4C3}"/>
              </a:ext>
            </a:extLst>
          </p:cNvPr>
          <p:cNvSpPr txBox="1"/>
          <p:nvPr/>
        </p:nvSpPr>
        <p:spPr>
          <a:xfrm>
            <a:off x="1811772" y="5600689"/>
            <a:ext cx="1934817" cy="523220"/>
          </a:xfrm>
          <a:prstGeom prst="rect">
            <a:avLst/>
          </a:prstGeom>
          <a:noFill/>
        </p:spPr>
        <p:txBody>
          <a:bodyPr wrap="square" rtlCol="0">
            <a:spAutoFit/>
          </a:bodyPr>
          <a:lstStyle/>
          <a:p>
            <a:r>
              <a:rPr kumimoji="1" lang="en-US" altLang="ja-JP" sz="2800" b="1" dirty="0"/>
              <a:t>USER</a:t>
            </a:r>
            <a:endParaRPr kumimoji="1" lang="ja-JP" altLang="en-US" sz="2800" b="1" dirty="0"/>
          </a:p>
        </p:txBody>
      </p:sp>
      <p:sp>
        <p:nvSpPr>
          <p:cNvPr id="13" name="吹き出し: 円形 12">
            <a:extLst>
              <a:ext uri="{FF2B5EF4-FFF2-40B4-BE49-F238E27FC236}">
                <a16:creationId xmlns:a16="http://schemas.microsoft.com/office/drawing/2014/main" id="{D69993FF-5439-4F3F-A9AA-94ADFD159337}"/>
              </a:ext>
            </a:extLst>
          </p:cNvPr>
          <p:cNvSpPr/>
          <p:nvPr/>
        </p:nvSpPr>
        <p:spPr>
          <a:xfrm>
            <a:off x="7068844" y="1530397"/>
            <a:ext cx="3743740" cy="1081625"/>
          </a:xfrm>
          <a:prstGeom prst="wedgeEllipseCallout">
            <a:avLst>
              <a:gd name="adj1" fmla="val -41068"/>
              <a:gd name="adj2" fmla="val 595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今日の神奈川県の</a:t>
            </a:r>
            <a:endParaRPr lang="en-US" altLang="ja-JP" sz="2400" dirty="0">
              <a:solidFill>
                <a:schemeClr val="tx1"/>
              </a:solidFill>
            </a:endParaRPr>
          </a:p>
          <a:p>
            <a:pPr algn="ctr"/>
            <a:r>
              <a:rPr lang="ja-JP" altLang="en-US" sz="2400" dirty="0">
                <a:solidFill>
                  <a:schemeClr val="tx1"/>
                </a:solidFill>
              </a:rPr>
              <a:t>天気は～～</a:t>
            </a:r>
            <a:endParaRPr kumimoji="1" lang="ja-JP" altLang="en-US" sz="2400" dirty="0">
              <a:solidFill>
                <a:schemeClr val="tx1"/>
              </a:solidFill>
            </a:endParaRPr>
          </a:p>
        </p:txBody>
      </p:sp>
      <p:pic>
        <p:nvPicPr>
          <p:cNvPr id="4" name="グラフィックス 3" descr="男の人">
            <a:extLst>
              <a:ext uri="{FF2B5EF4-FFF2-40B4-BE49-F238E27FC236}">
                <a16:creationId xmlns:a16="http://schemas.microsoft.com/office/drawing/2014/main" id="{5ED4B8B3-833E-4A79-8905-EF3F8C7C1E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904" y="2691900"/>
            <a:ext cx="2908789" cy="2908789"/>
          </a:xfrm>
          <a:prstGeom prst="rect">
            <a:avLst/>
          </a:prstGeom>
        </p:spPr>
      </p:pic>
      <p:pic>
        <p:nvPicPr>
          <p:cNvPr id="11" name="図 10">
            <a:extLst>
              <a:ext uri="{FF2B5EF4-FFF2-40B4-BE49-F238E27FC236}">
                <a16:creationId xmlns:a16="http://schemas.microsoft.com/office/drawing/2014/main" id="{609216EF-7FBF-41B6-A1A9-6AA49126DE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914727"/>
            <a:ext cx="3257306" cy="1797608"/>
          </a:xfrm>
          <a:prstGeom prst="rect">
            <a:avLst/>
          </a:prstGeom>
        </p:spPr>
      </p:pic>
      <p:cxnSp>
        <p:nvCxnSpPr>
          <p:cNvPr id="14" name="直線コネクタ 13">
            <a:extLst>
              <a:ext uri="{FF2B5EF4-FFF2-40B4-BE49-F238E27FC236}">
                <a16:creationId xmlns:a16="http://schemas.microsoft.com/office/drawing/2014/main" id="{5FEFBB6F-DE28-4FA1-AC8F-6E1F30AC15F4}"/>
              </a:ext>
            </a:extLst>
          </p:cNvPr>
          <p:cNvCxnSpPr>
            <a:cxnSpLocks/>
          </p:cNvCxnSpPr>
          <p:nvPr/>
        </p:nvCxnSpPr>
        <p:spPr>
          <a:xfrm flipV="1">
            <a:off x="2779180" y="2772749"/>
            <a:ext cx="198970" cy="891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25F2D24B-A200-402A-A2A4-B8E38F738417}"/>
              </a:ext>
            </a:extLst>
          </p:cNvPr>
          <p:cNvPicPr>
            <a:picLocks noChangeAspect="1"/>
          </p:cNvPicPr>
          <p:nvPr/>
        </p:nvPicPr>
        <p:blipFill>
          <a:blip r:embed="rId7"/>
          <a:stretch>
            <a:fillRect/>
          </a:stretch>
        </p:blipFill>
        <p:spPr>
          <a:xfrm rot="1287409">
            <a:off x="2797491" y="2914650"/>
            <a:ext cx="243861" cy="146317"/>
          </a:xfrm>
          <a:prstGeom prst="rect">
            <a:avLst/>
          </a:prstGeom>
        </p:spPr>
      </p:pic>
      <p:pic>
        <p:nvPicPr>
          <p:cNvPr id="17" name="図 16">
            <a:extLst>
              <a:ext uri="{FF2B5EF4-FFF2-40B4-BE49-F238E27FC236}">
                <a16:creationId xmlns:a16="http://schemas.microsoft.com/office/drawing/2014/main" id="{47AE7228-2C02-4153-BC3E-B337D573744F}"/>
              </a:ext>
            </a:extLst>
          </p:cNvPr>
          <p:cNvPicPr>
            <a:picLocks noChangeAspect="1"/>
          </p:cNvPicPr>
          <p:nvPr/>
        </p:nvPicPr>
        <p:blipFill>
          <a:blip r:embed="rId7"/>
          <a:stretch>
            <a:fillRect/>
          </a:stretch>
        </p:blipFill>
        <p:spPr>
          <a:xfrm rot="3383590">
            <a:off x="2756735" y="3075920"/>
            <a:ext cx="243861" cy="146317"/>
          </a:xfrm>
          <a:prstGeom prst="rect">
            <a:avLst/>
          </a:prstGeom>
        </p:spPr>
      </p:pic>
    </p:spTree>
    <p:extLst>
      <p:ext uri="{BB962C8B-B14F-4D97-AF65-F5344CB8AC3E}">
        <p14:creationId xmlns:p14="http://schemas.microsoft.com/office/powerpoint/2010/main" val="399811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6A439-A220-4319-8639-4E5D8902D2C4}"/>
              </a:ext>
            </a:extLst>
          </p:cNvPr>
          <p:cNvSpPr>
            <a:spLocks noGrp="1"/>
          </p:cNvSpPr>
          <p:nvPr>
            <p:ph type="title"/>
          </p:nvPr>
        </p:nvSpPr>
        <p:spPr/>
        <p:txBody>
          <a:bodyPr/>
          <a:lstStyle/>
          <a:p>
            <a:r>
              <a:rPr kumimoji="1" lang="en-US" altLang="ja-JP" b="1" dirty="0" err="1"/>
              <a:t>YoSiE</a:t>
            </a:r>
            <a:r>
              <a:rPr lang="ja-JP" altLang="en-US" b="1" dirty="0"/>
              <a:t>に出来ること</a:t>
            </a:r>
            <a:endParaRPr kumimoji="1" lang="ja-JP" altLang="en-US" b="1" dirty="0"/>
          </a:p>
        </p:txBody>
      </p:sp>
      <p:sp>
        <p:nvSpPr>
          <p:cNvPr id="3" name="コンテンツ プレースホルダー 2">
            <a:extLst>
              <a:ext uri="{FF2B5EF4-FFF2-40B4-BE49-F238E27FC236}">
                <a16:creationId xmlns:a16="http://schemas.microsoft.com/office/drawing/2014/main" id="{3A3282F7-0ECE-48AE-ACC9-7ED4325904EC}"/>
              </a:ext>
            </a:extLst>
          </p:cNvPr>
          <p:cNvSpPr>
            <a:spLocks noGrp="1"/>
          </p:cNvSpPr>
          <p:nvPr>
            <p:ph idx="1"/>
          </p:nvPr>
        </p:nvSpPr>
        <p:spPr>
          <a:xfrm>
            <a:off x="838200" y="2120607"/>
            <a:ext cx="10515600" cy="4351338"/>
          </a:xfrm>
        </p:spPr>
        <p:txBody>
          <a:bodyPr/>
          <a:lstStyle/>
          <a:p>
            <a:pPr marL="0" indent="0" algn="ctr">
              <a:buNone/>
            </a:pPr>
            <a:r>
              <a:rPr lang="ja-JP" altLang="en-US" dirty="0"/>
              <a:t>「今日の運勢は？」　　　　占いの結果を読み上げ</a:t>
            </a:r>
            <a:endParaRPr lang="en-US" altLang="ja-JP" dirty="0"/>
          </a:p>
          <a:p>
            <a:pPr marL="0" indent="0" algn="ctr">
              <a:buNone/>
            </a:pPr>
            <a:endParaRPr lang="en-US" altLang="ja-JP" dirty="0"/>
          </a:p>
          <a:p>
            <a:pPr marL="0" indent="0" algn="ctr">
              <a:buNone/>
            </a:pPr>
            <a:r>
              <a:rPr lang="ja-JP" altLang="en-US" dirty="0"/>
              <a:t>「今何時？」　　　 　日時を読み上げ</a:t>
            </a:r>
            <a:endParaRPr lang="en-US" altLang="ja-JP" dirty="0"/>
          </a:p>
          <a:p>
            <a:pPr marL="0" indent="0" algn="ctr">
              <a:buNone/>
            </a:pPr>
            <a:endParaRPr lang="en-US" altLang="ja-JP" dirty="0"/>
          </a:p>
          <a:p>
            <a:pPr marL="0" indent="0" algn="ctr">
              <a:buNone/>
            </a:pPr>
            <a:r>
              <a:rPr lang="ja-JP" altLang="en-US" dirty="0"/>
              <a:t>「なにかニュースある？」　　 　ニュース読み上げ　など</a:t>
            </a:r>
            <a:endParaRPr kumimoji="1" lang="ja-JP" altLang="en-US" dirty="0"/>
          </a:p>
        </p:txBody>
      </p:sp>
      <p:pic>
        <p:nvPicPr>
          <p:cNvPr id="6" name="図 5">
            <a:extLst>
              <a:ext uri="{FF2B5EF4-FFF2-40B4-BE49-F238E27FC236}">
                <a16:creationId xmlns:a16="http://schemas.microsoft.com/office/drawing/2014/main" id="{518FF82E-A1FA-4303-B274-129BCD2857EB}"/>
              </a:ext>
            </a:extLst>
          </p:cNvPr>
          <p:cNvPicPr>
            <a:picLocks noChangeAspect="1"/>
          </p:cNvPicPr>
          <p:nvPr/>
        </p:nvPicPr>
        <p:blipFill>
          <a:blip r:embed="rId3"/>
          <a:stretch>
            <a:fillRect/>
          </a:stretch>
        </p:blipFill>
        <p:spPr>
          <a:xfrm>
            <a:off x="5769836" y="3145311"/>
            <a:ext cx="652329" cy="433124"/>
          </a:xfrm>
          <a:prstGeom prst="rect">
            <a:avLst/>
          </a:prstGeom>
        </p:spPr>
      </p:pic>
      <p:pic>
        <p:nvPicPr>
          <p:cNvPr id="8" name="図 7">
            <a:extLst>
              <a:ext uri="{FF2B5EF4-FFF2-40B4-BE49-F238E27FC236}">
                <a16:creationId xmlns:a16="http://schemas.microsoft.com/office/drawing/2014/main" id="{8E1EEE5F-A7A2-455B-93A4-D9267FE8D087}"/>
              </a:ext>
            </a:extLst>
          </p:cNvPr>
          <p:cNvPicPr>
            <a:picLocks noChangeAspect="1"/>
          </p:cNvPicPr>
          <p:nvPr/>
        </p:nvPicPr>
        <p:blipFill>
          <a:blip r:embed="rId4"/>
          <a:stretch>
            <a:fillRect/>
          </a:stretch>
        </p:blipFill>
        <p:spPr>
          <a:xfrm>
            <a:off x="5769836" y="2120607"/>
            <a:ext cx="652329" cy="432854"/>
          </a:xfrm>
          <a:prstGeom prst="rect">
            <a:avLst/>
          </a:prstGeom>
        </p:spPr>
      </p:pic>
      <p:pic>
        <p:nvPicPr>
          <p:cNvPr id="9" name="図 8">
            <a:extLst>
              <a:ext uri="{FF2B5EF4-FFF2-40B4-BE49-F238E27FC236}">
                <a16:creationId xmlns:a16="http://schemas.microsoft.com/office/drawing/2014/main" id="{0B5FEC11-A682-4DF5-853A-D77A7D94973B}"/>
              </a:ext>
            </a:extLst>
          </p:cNvPr>
          <p:cNvPicPr>
            <a:picLocks noChangeAspect="1"/>
          </p:cNvPicPr>
          <p:nvPr/>
        </p:nvPicPr>
        <p:blipFill>
          <a:blip r:embed="rId4"/>
          <a:stretch>
            <a:fillRect/>
          </a:stretch>
        </p:blipFill>
        <p:spPr>
          <a:xfrm>
            <a:off x="5769835" y="4170285"/>
            <a:ext cx="652329" cy="432854"/>
          </a:xfrm>
          <a:prstGeom prst="rect">
            <a:avLst/>
          </a:prstGeom>
        </p:spPr>
      </p:pic>
    </p:spTree>
    <p:extLst>
      <p:ext uri="{BB962C8B-B14F-4D97-AF65-F5344CB8AC3E}">
        <p14:creationId xmlns:p14="http://schemas.microsoft.com/office/powerpoint/2010/main" val="337610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a:extLst>
              <a:ext uri="{FF2B5EF4-FFF2-40B4-BE49-F238E27FC236}">
                <a16:creationId xmlns:a16="http://schemas.microsoft.com/office/drawing/2014/main" id="{0B94C4AA-62CB-4CDD-A9BB-60EC7E345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470" y="4241993"/>
            <a:ext cx="1472547" cy="1472547"/>
          </a:xfrm>
          <a:prstGeom prst="rect">
            <a:avLst/>
          </a:prstGeom>
        </p:spPr>
      </p:pic>
      <p:pic>
        <p:nvPicPr>
          <p:cNvPr id="35" name="図 34">
            <a:extLst>
              <a:ext uri="{FF2B5EF4-FFF2-40B4-BE49-F238E27FC236}">
                <a16:creationId xmlns:a16="http://schemas.microsoft.com/office/drawing/2014/main" id="{B0AF5BA5-D789-4149-A37A-C4D689832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126" y="996436"/>
            <a:ext cx="1424542" cy="1424542"/>
          </a:xfrm>
          <a:prstGeom prst="rect">
            <a:avLst/>
          </a:prstGeom>
        </p:spPr>
      </p:pic>
      <p:sp>
        <p:nvSpPr>
          <p:cNvPr id="2" name="テキスト ボックス 1">
            <a:extLst>
              <a:ext uri="{FF2B5EF4-FFF2-40B4-BE49-F238E27FC236}">
                <a16:creationId xmlns:a16="http://schemas.microsoft.com/office/drawing/2014/main" id="{61B7949A-4223-46D9-B855-4538157BBBC3}"/>
              </a:ext>
            </a:extLst>
          </p:cNvPr>
          <p:cNvSpPr txBox="1"/>
          <p:nvPr/>
        </p:nvSpPr>
        <p:spPr>
          <a:xfrm>
            <a:off x="514666" y="63445"/>
            <a:ext cx="4220154" cy="707886"/>
          </a:xfrm>
          <a:prstGeom prst="rect">
            <a:avLst/>
          </a:prstGeom>
          <a:noFill/>
        </p:spPr>
        <p:txBody>
          <a:bodyPr wrap="square" rtlCol="0">
            <a:spAutoFit/>
          </a:bodyPr>
          <a:lstStyle/>
          <a:p>
            <a:r>
              <a:rPr lang="ja-JP" altLang="en-US" sz="4000" b="1" dirty="0"/>
              <a:t>システムの流れ</a:t>
            </a:r>
            <a:endParaRPr lang="en-US" altLang="ja-JP" sz="4000" b="1" dirty="0"/>
          </a:p>
        </p:txBody>
      </p:sp>
      <p:sp>
        <p:nvSpPr>
          <p:cNvPr id="4" name="テキスト ボックス 3">
            <a:extLst>
              <a:ext uri="{FF2B5EF4-FFF2-40B4-BE49-F238E27FC236}">
                <a16:creationId xmlns:a16="http://schemas.microsoft.com/office/drawing/2014/main" id="{C12005A9-C624-4571-BD5D-1069F40911B1}"/>
              </a:ext>
            </a:extLst>
          </p:cNvPr>
          <p:cNvSpPr txBox="1"/>
          <p:nvPr/>
        </p:nvSpPr>
        <p:spPr>
          <a:xfrm>
            <a:off x="2254602" y="2172783"/>
            <a:ext cx="1748754" cy="400110"/>
          </a:xfrm>
          <a:prstGeom prst="rect">
            <a:avLst/>
          </a:prstGeom>
          <a:noFill/>
        </p:spPr>
        <p:txBody>
          <a:bodyPr wrap="square" rtlCol="0">
            <a:spAutoFit/>
          </a:bodyPr>
          <a:lstStyle/>
          <a:p>
            <a:r>
              <a:rPr kumimoji="1" lang="en-US" altLang="ja-JP" sz="2000" b="1" dirty="0"/>
              <a:t>USER</a:t>
            </a:r>
            <a:endParaRPr kumimoji="1" lang="ja-JP" altLang="en-US" sz="2000" b="1" dirty="0"/>
          </a:p>
        </p:txBody>
      </p:sp>
      <p:pic>
        <p:nvPicPr>
          <p:cNvPr id="6" name="グラフィックス 5" descr="無線マイク">
            <a:extLst>
              <a:ext uri="{FF2B5EF4-FFF2-40B4-BE49-F238E27FC236}">
                <a16:creationId xmlns:a16="http://schemas.microsoft.com/office/drawing/2014/main" id="{CB246BD9-BFC6-4CB9-948E-423A1C6608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9672" y="1248283"/>
            <a:ext cx="978880" cy="978880"/>
          </a:xfrm>
          <a:prstGeom prst="rect">
            <a:avLst/>
          </a:prstGeom>
        </p:spPr>
      </p:pic>
      <p:sp>
        <p:nvSpPr>
          <p:cNvPr id="7" name="矢印: 右 6">
            <a:extLst>
              <a:ext uri="{FF2B5EF4-FFF2-40B4-BE49-F238E27FC236}">
                <a16:creationId xmlns:a16="http://schemas.microsoft.com/office/drawing/2014/main" id="{20FC25AE-ABB4-435D-A755-A9CC7CBD7B0C}"/>
              </a:ext>
            </a:extLst>
          </p:cNvPr>
          <p:cNvSpPr/>
          <p:nvPr/>
        </p:nvSpPr>
        <p:spPr>
          <a:xfrm>
            <a:off x="3193431" y="1553333"/>
            <a:ext cx="743954" cy="35156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E239334F-6ED3-41F8-AD0A-F6BFF815C7A0}"/>
              </a:ext>
            </a:extLst>
          </p:cNvPr>
          <p:cNvSpPr txBox="1"/>
          <p:nvPr/>
        </p:nvSpPr>
        <p:spPr>
          <a:xfrm>
            <a:off x="3175496" y="1255717"/>
            <a:ext cx="1166251" cy="400110"/>
          </a:xfrm>
          <a:prstGeom prst="rect">
            <a:avLst/>
          </a:prstGeom>
          <a:noFill/>
        </p:spPr>
        <p:txBody>
          <a:bodyPr wrap="square" rtlCol="0">
            <a:spAutoFit/>
          </a:bodyPr>
          <a:lstStyle/>
          <a:p>
            <a:r>
              <a:rPr kumimoji="1" lang="ja-JP" altLang="en-US" sz="2000" b="1" dirty="0"/>
              <a:t>音声</a:t>
            </a:r>
          </a:p>
        </p:txBody>
      </p:sp>
      <p:sp>
        <p:nvSpPr>
          <p:cNvPr id="10" name="テキスト ボックス 9">
            <a:extLst>
              <a:ext uri="{FF2B5EF4-FFF2-40B4-BE49-F238E27FC236}">
                <a16:creationId xmlns:a16="http://schemas.microsoft.com/office/drawing/2014/main" id="{A63924EB-DE34-49FC-96B3-4EE87F507340}"/>
              </a:ext>
            </a:extLst>
          </p:cNvPr>
          <p:cNvSpPr txBox="1"/>
          <p:nvPr/>
        </p:nvSpPr>
        <p:spPr>
          <a:xfrm>
            <a:off x="3941914" y="2140660"/>
            <a:ext cx="1362999" cy="400110"/>
          </a:xfrm>
          <a:prstGeom prst="rect">
            <a:avLst/>
          </a:prstGeom>
          <a:noFill/>
        </p:spPr>
        <p:txBody>
          <a:bodyPr wrap="square" rtlCol="0">
            <a:spAutoFit/>
          </a:bodyPr>
          <a:lstStyle/>
          <a:p>
            <a:r>
              <a:rPr kumimoji="1" lang="ja-JP" altLang="en-US" sz="2000" b="1" dirty="0"/>
              <a:t>マイク</a:t>
            </a:r>
          </a:p>
        </p:txBody>
      </p:sp>
      <p:sp>
        <p:nvSpPr>
          <p:cNvPr id="11" name="テキスト ボックス 10">
            <a:extLst>
              <a:ext uri="{FF2B5EF4-FFF2-40B4-BE49-F238E27FC236}">
                <a16:creationId xmlns:a16="http://schemas.microsoft.com/office/drawing/2014/main" id="{DD0C392B-202E-4527-A58D-0B5B6130269E}"/>
              </a:ext>
            </a:extLst>
          </p:cNvPr>
          <p:cNvSpPr txBox="1"/>
          <p:nvPr/>
        </p:nvSpPr>
        <p:spPr>
          <a:xfrm>
            <a:off x="7138429" y="1392424"/>
            <a:ext cx="2778462" cy="523220"/>
          </a:xfrm>
          <a:prstGeom prst="rect">
            <a:avLst/>
          </a:prstGeom>
          <a:noFill/>
          <a:ln>
            <a:solidFill>
              <a:schemeClr val="tx1"/>
            </a:solidFill>
          </a:ln>
        </p:spPr>
        <p:txBody>
          <a:bodyPr wrap="square" rtlCol="0">
            <a:spAutoFit/>
          </a:bodyPr>
          <a:lstStyle/>
          <a:p>
            <a:pPr algn="ctr"/>
            <a:r>
              <a:rPr lang="en-US" altLang="ja-JP" sz="2800" b="1" dirty="0"/>
              <a:t>1</a:t>
            </a:r>
            <a:r>
              <a:rPr kumimoji="1" lang="en-US" altLang="ja-JP" sz="2800" b="1" dirty="0"/>
              <a:t>.</a:t>
            </a:r>
            <a:r>
              <a:rPr kumimoji="1" lang="ja-JP" altLang="en-US" sz="2800" b="1" dirty="0"/>
              <a:t>音声認識</a:t>
            </a:r>
            <a:endParaRPr kumimoji="1" lang="en-US" altLang="ja-JP" sz="2800" b="1" dirty="0"/>
          </a:p>
        </p:txBody>
      </p:sp>
      <p:sp>
        <p:nvSpPr>
          <p:cNvPr id="12" name="テキスト ボックス 11">
            <a:extLst>
              <a:ext uri="{FF2B5EF4-FFF2-40B4-BE49-F238E27FC236}">
                <a16:creationId xmlns:a16="http://schemas.microsoft.com/office/drawing/2014/main" id="{10DDFEB6-28F2-4334-948C-1697B3151785}"/>
              </a:ext>
            </a:extLst>
          </p:cNvPr>
          <p:cNvSpPr txBox="1"/>
          <p:nvPr/>
        </p:nvSpPr>
        <p:spPr>
          <a:xfrm>
            <a:off x="7138429" y="2532478"/>
            <a:ext cx="2778462" cy="523220"/>
          </a:xfrm>
          <a:prstGeom prst="rect">
            <a:avLst/>
          </a:prstGeom>
          <a:noFill/>
          <a:ln>
            <a:solidFill>
              <a:schemeClr val="tx1"/>
            </a:solidFill>
          </a:ln>
        </p:spPr>
        <p:txBody>
          <a:bodyPr wrap="square" rtlCol="0">
            <a:spAutoFit/>
          </a:bodyPr>
          <a:lstStyle/>
          <a:p>
            <a:pPr algn="ctr"/>
            <a:r>
              <a:rPr kumimoji="1" lang="en-US" altLang="ja-JP" sz="2800" b="1" dirty="0"/>
              <a:t>2.AI</a:t>
            </a:r>
            <a:endParaRPr kumimoji="1" lang="ja-JP" altLang="en-US" sz="2800" b="1" dirty="0"/>
          </a:p>
        </p:txBody>
      </p:sp>
      <p:sp>
        <p:nvSpPr>
          <p:cNvPr id="8" name="テキスト ボックス 7">
            <a:extLst>
              <a:ext uri="{FF2B5EF4-FFF2-40B4-BE49-F238E27FC236}">
                <a16:creationId xmlns:a16="http://schemas.microsoft.com/office/drawing/2014/main" id="{FE030D26-DD7E-4F39-B7D4-BD45856124CB}"/>
              </a:ext>
            </a:extLst>
          </p:cNvPr>
          <p:cNvSpPr txBox="1"/>
          <p:nvPr/>
        </p:nvSpPr>
        <p:spPr>
          <a:xfrm>
            <a:off x="4850753" y="1232895"/>
            <a:ext cx="1508758" cy="400110"/>
          </a:xfrm>
          <a:prstGeom prst="rect">
            <a:avLst/>
          </a:prstGeom>
          <a:noFill/>
        </p:spPr>
        <p:txBody>
          <a:bodyPr wrap="square" rtlCol="0">
            <a:spAutoFit/>
          </a:bodyPr>
          <a:lstStyle/>
          <a:p>
            <a:r>
              <a:rPr kumimoji="1" lang="ja-JP" altLang="en-US" sz="2000" b="1" dirty="0"/>
              <a:t>音声データ</a:t>
            </a:r>
          </a:p>
        </p:txBody>
      </p:sp>
      <p:pic>
        <p:nvPicPr>
          <p:cNvPr id="15" name="図 14">
            <a:extLst>
              <a:ext uri="{FF2B5EF4-FFF2-40B4-BE49-F238E27FC236}">
                <a16:creationId xmlns:a16="http://schemas.microsoft.com/office/drawing/2014/main" id="{46908E81-115E-46BE-8737-DB04CB23E663}"/>
              </a:ext>
            </a:extLst>
          </p:cNvPr>
          <p:cNvPicPr>
            <a:picLocks noChangeAspect="1"/>
          </p:cNvPicPr>
          <p:nvPr/>
        </p:nvPicPr>
        <p:blipFill>
          <a:blip r:embed="rId7"/>
          <a:stretch>
            <a:fillRect/>
          </a:stretch>
        </p:blipFill>
        <p:spPr>
          <a:xfrm rot="5400000">
            <a:off x="7706276" y="2009590"/>
            <a:ext cx="616037" cy="426757"/>
          </a:xfrm>
          <a:prstGeom prst="rect">
            <a:avLst/>
          </a:prstGeom>
        </p:spPr>
      </p:pic>
      <p:sp>
        <p:nvSpPr>
          <p:cNvPr id="16" name="テキスト ボックス 15">
            <a:extLst>
              <a:ext uri="{FF2B5EF4-FFF2-40B4-BE49-F238E27FC236}">
                <a16:creationId xmlns:a16="http://schemas.microsoft.com/office/drawing/2014/main" id="{77CB0B32-CE99-4F48-9395-15456D3A9136}"/>
              </a:ext>
            </a:extLst>
          </p:cNvPr>
          <p:cNvSpPr txBox="1"/>
          <p:nvPr/>
        </p:nvSpPr>
        <p:spPr>
          <a:xfrm>
            <a:off x="8166964" y="2026730"/>
            <a:ext cx="2778462" cy="369332"/>
          </a:xfrm>
          <a:prstGeom prst="rect">
            <a:avLst/>
          </a:prstGeom>
          <a:noFill/>
        </p:spPr>
        <p:txBody>
          <a:bodyPr wrap="square" rtlCol="0">
            <a:spAutoFit/>
          </a:bodyPr>
          <a:lstStyle/>
          <a:p>
            <a:r>
              <a:rPr kumimoji="1" lang="ja-JP" altLang="en-US" b="1" dirty="0"/>
              <a:t>テキストデータに変換</a:t>
            </a:r>
          </a:p>
        </p:txBody>
      </p:sp>
      <p:sp>
        <p:nvSpPr>
          <p:cNvPr id="18" name="テキスト ボックス 17">
            <a:extLst>
              <a:ext uri="{FF2B5EF4-FFF2-40B4-BE49-F238E27FC236}">
                <a16:creationId xmlns:a16="http://schemas.microsoft.com/office/drawing/2014/main" id="{A314CBF9-4E83-49B8-AE74-0AE3DC4734B3}"/>
              </a:ext>
            </a:extLst>
          </p:cNvPr>
          <p:cNvSpPr txBox="1"/>
          <p:nvPr/>
        </p:nvSpPr>
        <p:spPr>
          <a:xfrm>
            <a:off x="8166964" y="3120005"/>
            <a:ext cx="2085229" cy="369332"/>
          </a:xfrm>
          <a:prstGeom prst="rect">
            <a:avLst/>
          </a:prstGeom>
          <a:noFill/>
        </p:spPr>
        <p:txBody>
          <a:bodyPr wrap="square" rtlCol="0">
            <a:spAutoFit/>
          </a:bodyPr>
          <a:lstStyle/>
          <a:p>
            <a:r>
              <a:rPr lang="ja-JP" altLang="en-US" b="1" dirty="0"/>
              <a:t>発言</a:t>
            </a:r>
            <a:r>
              <a:rPr kumimoji="1" lang="ja-JP" altLang="en-US" b="1" dirty="0"/>
              <a:t>内容を理解</a:t>
            </a:r>
          </a:p>
        </p:txBody>
      </p:sp>
      <p:sp>
        <p:nvSpPr>
          <p:cNvPr id="19" name="テキスト ボックス 18">
            <a:extLst>
              <a:ext uri="{FF2B5EF4-FFF2-40B4-BE49-F238E27FC236}">
                <a16:creationId xmlns:a16="http://schemas.microsoft.com/office/drawing/2014/main" id="{E790A844-28A9-4153-AD61-9D24CA3888D1}"/>
              </a:ext>
            </a:extLst>
          </p:cNvPr>
          <p:cNvSpPr txBox="1"/>
          <p:nvPr/>
        </p:nvSpPr>
        <p:spPr>
          <a:xfrm>
            <a:off x="7074180" y="3667276"/>
            <a:ext cx="2998817" cy="523220"/>
          </a:xfrm>
          <a:prstGeom prst="rect">
            <a:avLst/>
          </a:prstGeom>
          <a:noFill/>
          <a:ln>
            <a:solidFill>
              <a:schemeClr val="tx1"/>
            </a:solidFill>
          </a:ln>
        </p:spPr>
        <p:txBody>
          <a:bodyPr wrap="square" rtlCol="0">
            <a:spAutoFit/>
          </a:bodyPr>
          <a:lstStyle/>
          <a:p>
            <a:pPr algn="ctr"/>
            <a:r>
              <a:rPr lang="en-US" altLang="ja-JP" sz="2800" b="1" dirty="0"/>
              <a:t>3.</a:t>
            </a:r>
            <a:r>
              <a:rPr lang="ja-JP" altLang="en-US" sz="2800" b="1" dirty="0"/>
              <a:t>データ取得</a:t>
            </a:r>
            <a:endParaRPr kumimoji="1" lang="ja-JP" altLang="en-US" sz="2800" b="1" dirty="0"/>
          </a:p>
        </p:txBody>
      </p:sp>
      <p:sp>
        <p:nvSpPr>
          <p:cNvPr id="21" name="テキスト ボックス 20">
            <a:extLst>
              <a:ext uri="{FF2B5EF4-FFF2-40B4-BE49-F238E27FC236}">
                <a16:creationId xmlns:a16="http://schemas.microsoft.com/office/drawing/2014/main" id="{342AB231-E5FA-4817-AE97-353E963E5B15}"/>
              </a:ext>
            </a:extLst>
          </p:cNvPr>
          <p:cNvSpPr txBox="1"/>
          <p:nvPr/>
        </p:nvSpPr>
        <p:spPr>
          <a:xfrm>
            <a:off x="8114656" y="4310917"/>
            <a:ext cx="2093635" cy="369332"/>
          </a:xfrm>
          <a:prstGeom prst="rect">
            <a:avLst/>
          </a:prstGeom>
          <a:noFill/>
        </p:spPr>
        <p:txBody>
          <a:bodyPr wrap="square" rtlCol="0">
            <a:spAutoFit/>
          </a:bodyPr>
          <a:lstStyle/>
          <a:p>
            <a:r>
              <a:rPr kumimoji="1" lang="ja-JP" altLang="en-US" b="1" dirty="0"/>
              <a:t>データを加工</a:t>
            </a:r>
          </a:p>
        </p:txBody>
      </p:sp>
      <p:pic>
        <p:nvPicPr>
          <p:cNvPr id="22" name="図 21">
            <a:extLst>
              <a:ext uri="{FF2B5EF4-FFF2-40B4-BE49-F238E27FC236}">
                <a16:creationId xmlns:a16="http://schemas.microsoft.com/office/drawing/2014/main" id="{35B314B8-10C5-4B95-B15F-A4610FDAED50}"/>
              </a:ext>
            </a:extLst>
          </p:cNvPr>
          <p:cNvPicPr>
            <a:picLocks noChangeAspect="1"/>
          </p:cNvPicPr>
          <p:nvPr/>
        </p:nvPicPr>
        <p:blipFill>
          <a:blip r:embed="rId8"/>
          <a:stretch>
            <a:fillRect/>
          </a:stretch>
        </p:blipFill>
        <p:spPr>
          <a:xfrm>
            <a:off x="7800915" y="3058584"/>
            <a:ext cx="426757" cy="615749"/>
          </a:xfrm>
          <a:prstGeom prst="rect">
            <a:avLst/>
          </a:prstGeom>
        </p:spPr>
      </p:pic>
      <p:pic>
        <p:nvPicPr>
          <p:cNvPr id="23" name="図 22">
            <a:extLst>
              <a:ext uri="{FF2B5EF4-FFF2-40B4-BE49-F238E27FC236}">
                <a16:creationId xmlns:a16="http://schemas.microsoft.com/office/drawing/2014/main" id="{5174C839-1786-49CF-9EB5-1426513A725A}"/>
              </a:ext>
            </a:extLst>
          </p:cNvPr>
          <p:cNvPicPr>
            <a:picLocks noChangeAspect="1"/>
          </p:cNvPicPr>
          <p:nvPr/>
        </p:nvPicPr>
        <p:blipFill>
          <a:blip r:embed="rId8"/>
          <a:stretch>
            <a:fillRect/>
          </a:stretch>
        </p:blipFill>
        <p:spPr>
          <a:xfrm>
            <a:off x="7800915" y="4196268"/>
            <a:ext cx="426757" cy="615749"/>
          </a:xfrm>
          <a:prstGeom prst="rect">
            <a:avLst/>
          </a:prstGeom>
        </p:spPr>
      </p:pic>
      <p:sp>
        <p:nvSpPr>
          <p:cNvPr id="24" name="テキスト ボックス 23">
            <a:extLst>
              <a:ext uri="{FF2B5EF4-FFF2-40B4-BE49-F238E27FC236}">
                <a16:creationId xmlns:a16="http://schemas.microsoft.com/office/drawing/2014/main" id="{F672FBFE-D57C-4AEB-8B62-CECEC9D84ABC}"/>
              </a:ext>
            </a:extLst>
          </p:cNvPr>
          <p:cNvSpPr txBox="1"/>
          <p:nvPr/>
        </p:nvSpPr>
        <p:spPr>
          <a:xfrm>
            <a:off x="7138429" y="4805468"/>
            <a:ext cx="2778463" cy="523220"/>
          </a:xfrm>
          <a:prstGeom prst="rect">
            <a:avLst/>
          </a:prstGeom>
          <a:noFill/>
          <a:ln>
            <a:solidFill>
              <a:schemeClr val="tx1"/>
            </a:solidFill>
          </a:ln>
        </p:spPr>
        <p:txBody>
          <a:bodyPr wrap="square" rtlCol="0">
            <a:spAutoFit/>
          </a:bodyPr>
          <a:lstStyle/>
          <a:p>
            <a:pPr algn="ctr"/>
            <a:r>
              <a:rPr kumimoji="1" lang="en-US" altLang="ja-JP" sz="2800" b="1" dirty="0"/>
              <a:t>4.</a:t>
            </a:r>
            <a:r>
              <a:rPr kumimoji="1" lang="ja-JP" altLang="en-US" sz="2800" b="1" dirty="0"/>
              <a:t> </a:t>
            </a:r>
            <a:r>
              <a:rPr lang="ja-JP" altLang="en-US" sz="2800" b="1" dirty="0"/>
              <a:t>音声合成</a:t>
            </a:r>
            <a:endParaRPr kumimoji="1" lang="ja-JP" altLang="en-US" sz="2800" b="1" dirty="0"/>
          </a:p>
        </p:txBody>
      </p:sp>
      <p:pic>
        <p:nvPicPr>
          <p:cNvPr id="26" name="図 25">
            <a:extLst>
              <a:ext uri="{FF2B5EF4-FFF2-40B4-BE49-F238E27FC236}">
                <a16:creationId xmlns:a16="http://schemas.microsoft.com/office/drawing/2014/main" id="{D5BD5550-342F-4676-871C-3033960096E9}"/>
              </a:ext>
            </a:extLst>
          </p:cNvPr>
          <p:cNvPicPr>
            <a:picLocks noChangeAspect="1"/>
          </p:cNvPicPr>
          <p:nvPr/>
        </p:nvPicPr>
        <p:blipFill>
          <a:blip r:embed="rId9"/>
          <a:stretch>
            <a:fillRect/>
          </a:stretch>
        </p:blipFill>
        <p:spPr>
          <a:xfrm>
            <a:off x="4837328" y="4514968"/>
            <a:ext cx="1591194" cy="542591"/>
          </a:xfrm>
          <a:prstGeom prst="rect">
            <a:avLst/>
          </a:prstGeom>
        </p:spPr>
      </p:pic>
      <p:pic>
        <p:nvPicPr>
          <p:cNvPr id="28" name="グラフィックス 27" descr="スピーカー">
            <a:extLst>
              <a:ext uri="{FF2B5EF4-FFF2-40B4-BE49-F238E27FC236}">
                <a16:creationId xmlns:a16="http://schemas.microsoft.com/office/drawing/2014/main" id="{220862F6-DFBE-4DE3-BA90-B205309BDC8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93337" y="4310917"/>
            <a:ext cx="1115586" cy="1334701"/>
          </a:xfrm>
          <a:prstGeom prst="rect">
            <a:avLst/>
          </a:prstGeom>
        </p:spPr>
      </p:pic>
      <p:sp>
        <p:nvSpPr>
          <p:cNvPr id="29" name="テキスト ボックス 28">
            <a:extLst>
              <a:ext uri="{FF2B5EF4-FFF2-40B4-BE49-F238E27FC236}">
                <a16:creationId xmlns:a16="http://schemas.microsoft.com/office/drawing/2014/main" id="{35D5B71C-5906-42FE-B6F8-04572C0D3D96}"/>
              </a:ext>
            </a:extLst>
          </p:cNvPr>
          <p:cNvSpPr txBox="1"/>
          <p:nvPr/>
        </p:nvSpPr>
        <p:spPr>
          <a:xfrm>
            <a:off x="3698568" y="5462601"/>
            <a:ext cx="1478232" cy="400110"/>
          </a:xfrm>
          <a:prstGeom prst="rect">
            <a:avLst/>
          </a:prstGeom>
          <a:noFill/>
        </p:spPr>
        <p:txBody>
          <a:bodyPr wrap="square" rtlCol="0">
            <a:spAutoFit/>
          </a:bodyPr>
          <a:lstStyle/>
          <a:p>
            <a:r>
              <a:rPr kumimoji="1" lang="ja-JP" altLang="en-US" sz="2000" b="1" dirty="0"/>
              <a:t>スピーカー</a:t>
            </a:r>
          </a:p>
        </p:txBody>
      </p:sp>
      <p:pic>
        <p:nvPicPr>
          <p:cNvPr id="36" name="図 35">
            <a:extLst>
              <a:ext uri="{FF2B5EF4-FFF2-40B4-BE49-F238E27FC236}">
                <a16:creationId xmlns:a16="http://schemas.microsoft.com/office/drawing/2014/main" id="{BC0C9535-837B-4BB9-A659-C53B36E930B6}"/>
              </a:ext>
            </a:extLst>
          </p:cNvPr>
          <p:cNvPicPr>
            <a:picLocks noChangeAspect="1"/>
          </p:cNvPicPr>
          <p:nvPr/>
        </p:nvPicPr>
        <p:blipFill>
          <a:blip r:embed="rId12"/>
          <a:stretch>
            <a:fillRect/>
          </a:stretch>
        </p:blipFill>
        <p:spPr>
          <a:xfrm>
            <a:off x="2178279" y="5437607"/>
            <a:ext cx="1816765" cy="536494"/>
          </a:xfrm>
          <a:prstGeom prst="rect">
            <a:avLst/>
          </a:prstGeom>
        </p:spPr>
      </p:pic>
      <p:pic>
        <p:nvPicPr>
          <p:cNvPr id="37" name="図 36">
            <a:extLst>
              <a:ext uri="{FF2B5EF4-FFF2-40B4-BE49-F238E27FC236}">
                <a16:creationId xmlns:a16="http://schemas.microsoft.com/office/drawing/2014/main" id="{395DE852-9D2E-42C5-B98F-06B27354C5AB}"/>
              </a:ext>
            </a:extLst>
          </p:cNvPr>
          <p:cNvPicPr>
            <a:picLocks noChangeAspect="1"/>
          </p:cNvPicPr>
          <p:nvPr/>
        </p:nvPicPr>
        <p:blipFill>
          <a:blip r:embed="rId13"/>
          <a:stretch>
            <a:fillRect/>
          </a:stretch>
        </p:blipFill>
        <p:spPr>
          <a:xfrm>
            <a:off x="3017584" y="4544377"/>
            <a:ext cx="1231499" cy="536494"/>
          </a:xfrm>
          <a:prstGeom prst="rect">
            <a:avLst/>
          </a:prstGeom>
        </p:spPr>
      </p:pic>
      <p:pic>
        <p:nvPicPr>
          <p:cNvPr id="38" name="図 37">
            <a:extLst>
              <a:ext uri="{FF2B5EF4-FFF2-40B4-BE49-F238E27FC236}">
                <a16:creationId xmlns:a16="http://schemas.microsoft.com/office/drawing/2014/main" id="{CCBFF4C1-FBEF-461A-9B7C-85DA552F0DE5}"/>
              </a:ext>
            </a:extLst>
          </p:cNvPr>
          <p:cNvPicPr>
            <a:picLocks noChangeAspect="1"/>
          </p:cNvPicPr>
          <p:nvPr/>
        </p:nvPicPr>
        <p:blipFill>
          <a:blip r:embed="rId14"/>
          <a:stretch>
            <a:fillRect/>
          </a:stretch>
        </p:blipFill>
        <p:spPr>
          <a:xfrm flipH="1">
            <a:off x="3008254" y="4881558"/>
            <a:ext cx="720828" cy="390178"/>
          </a:xfrm>
          <a:prstGeom prst="rect">
            <a:avLst/>
          </a:prstGeom>
        </p:spPr>
      </p:pic>
      <p:sp>
        <p:nvSpPr>
          <p:cNvPr id="41" name="四角形: 角を丸くする 40">
            <a:extLst>
              <a:ext uri="{FF2B5EF4-FFF2-40B4-BE49-F238E27FC236}">
                <a16:creationId xmlns:a16="http://schemas.microsoft.com/office/drawing/2014/main" id="{E255BE54-A907-4E51-B28B-662F86FDFC43}"/>
              </a:ext>
            </a:extLst>
          </p:cNvPr>
          <p:cNvSpPr/>
          <p:nvPr/>
        </p:nvSpPr>
        <p:spPr>
          <a:xfrm>
            <a:off x="6391007" y="1139125"/>
            <a:ext cx="4296567" cy="446722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C9D9E234-F83F-4DA0-8AAF-1BE5B299FF4C}"/>
              </a:ext>
            </a:extLst>
          </p:cNvPr>
          <p:cNvPicPr>
            <a:picLocks noChangeAspect="1"/>
          </p:cNvPicPr>
          <p:nvPr/>
        </p:nvPicPr>
        <p:blipFill>
          <a:blip r:embed="rId7"/>
          <a:stretch>
            <a:fillRect/>
          </a:stretch>
        </p:blipFill>
        <p:spPr>
          <a:xfrm>
            <a:off x="4868307" y="1524723"/>
            <a:ext cx="2052024" cy="400111"/>
          </a:xfrm>
          <a:prstGeom prst="rect">
            <a:avLst/>
          </a:prstGeom>
        </p:spPr>
      </p:pic>
      <p:pic>
        <p:nvPicPr>
          <p:cNvPr id="25" name="図 24">
            <a:extLst>
              <a:ext uri="{FF2B5EF4-FFF2-40B4-BE49-F238E27FC236}">
                <a16:creationId xmlns:a16="http://schemas.microsoft.com/office/drawing/2014/main" id="{BC10EA82-B9AA-4009-B093-97EFE1122683}"/>
              </a:ext>
            </a:extLst>
          </p:cNvPr>
          <p:cNvPicPr>
            <a:picLocks noChangeAspect="1"/>
          </p:cNvPicPr>
          <p:nvPr/>
        </p:nvPicPr>
        <p:blipFill>
          <a:blip r:embed="rId15"/>
          <a:stretch>
            <a:fillRect/>
          </a:stretch>
        </p:blipFill>
        <p:spPr>
          <a:xfrm flipH="1">
            <a:off x="4905189" y="4882215"/>
            <a:ext cx="2015142" cy="402371"/>
          </a:xfrm>
          <a:prstGeom prst="rect">
            <a:avLst/>
          </a:prstGeom>
        </p:spPr>
      </p:pic>
      <p:sp>
        <p:nvSpPr>
          <p:cNvPr id="44" name="正方形/長方形 43">
            <a:extLst>
              <a:ext uri="{FF2B5EF4-FFF2-40B4-BE49-F238E27FC236}">
                <a16:creationId xmlns:a16="http://schemas.microsoft.com/office/drawing/2014/main" id="{047306FF-E7DC-4DC0-88D2-A756F368FC81}"/>
              </a:ext>
            </a:extLst>
          </p:cNvPr>
          <p:cNvSpPr/>
          <p:nvPr/>
        </p:nvSpPr>
        <p:spPr>
          <a:xfrm>
            <a:off x="590550" y="771524"/>
            <a:ext cx="11001375" cy="57626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吹き出し: 円形 44">
            <a:extLst>
              <a:ext uri="{FF2B5EF4-FFF2-40B4-BE49-F238E27FC236}">
                <a16:creationId xmlns:a16="http://schemas.microsoft.com/office/drawing/2014/main" id="{531847DC-7F7C-4390-9A1E-227AC00D9987}"/>
              </a:ext>
            </a:extLst>
          </p:cNvPr>
          <p:cNvSpPr/>
          <p:nvPr/>
        </p:nvSpPr>
        <p:spPr>
          <a:xfrm flipH="1">
            <a:off x="822976" y="868063"/>
            <a:ext cx="1587057" cy="820185"/>
          </a:xfrm>
          <a:prstGeom prst="wedgeEllipseCallout">
            <a:avLst>
              <a:gd name="adj1" fmla="val -39862"/>
              <a:gd name="adj2" fmla="val 4920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今日の</a:t>
            </a:r>
            <a:endParaRPr kumimoji="1" lang="en-US" altLang="ja-JP" b="1" dirty="0">
              <a:solidFill>
                <a:schemeClr val="tx1"/>
              </a:solidFill>
            </a:endParaRPr>
          </a:p>
          <a:p>
            <a:pPr algn="ctr"/>
            <a:r>
              <a:rPr kumimoji="1" lang="ja-JP" altLang="en-US" b="1" dirty="0">
                <a:solidFill>
                  <a:schemeClr val="tx1"/>
                </a:solidFill>
              </a:rPr>
              <a:t>天気は？</a:t>
            </a:r>
          </a:p>
        </p:txBody>
      </p:sp>
      <p:sp>
        <p:nvSpPr>
          <p:cNvPr id="46" name="吹き出し: 円形 45">
            <a:extLst>
              <a:ext uri="{FF2B5EF4-FFF2-40B4-BE49-F238E27FC236}">
                <a16:creationId xmlns:a16="http://schemas.microsoft.com/office/drawing/2014/main" id="{FF08C2EB-69D1-4D5F-B47A-54DEDBBB7AC2}"/>
              </a:ext>
            </a:extLst>
          </p:cNvPr>
          <p:cNvSpPr/>
          <p:nvPr/>
        </p:nvSpPr>
        <p:spPr>
          <a:xfrm flipH="1">
            <a:off x="3094543" y="3519517"/>
            <a:ext cx="2552747" cy="820185"/>
          </a:xfrm>
          <a:prstGeom prst="wedgeEllipseCallout">
            <a:avLst>
              <a:gd name="adj1" fmla="val 136"/>
              <a:gd name="adj2" fmla="val 737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今日は晴れです</a:t>
            </a:r>
            <a:endParaRPr kumimoji="1" lang="en-US" altLang="ja-JP" b="1" dirty="0">
              <a:solidFill>
                <a:schemeClr val="tx1"/>
              </a:solidFill>
            </a:endParaRPr>
          </a:p>
        </p:txBody>
      </p:sp>
      <p:sp>
        <p:nvSpPr>
          <p:cNvPr id="47" name="吹き出し: 円形 46">
            <a:extLst>
              <a:ext uri="{FF2B5EF4-FFF2-40B4-BE49-F238E27FC236}">
                <a16:creationId xmlns:a16="http://schemas.microsoft.com/office/drawing/2014/main" id="{2237FA94-2B9D-4AA8-B3A9-CAA8D2D3BA68}"/>
              </a:ext>
            </a:extLst>
          </p:cNvPr>
          <p:cNvSpPr/>
          <p:nvPr/>
        </p:nvSpPr>
        <p:spPr>
          <a:xfrm flipH="1">
            <a:off x="808268" y="3589438"/>
            <a:ext cx="2018397" cy="820185"/>
          </a:xfrm>
          <a:prstGeom prst="wedgeEllipseCallout">
            <a:avLst>
              <a:gd name="adj1" fmla="val -38615"/>
              <a:gd name="adj2" fmla="val 5431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ありがとう！</a:t>
            </a:r>
          </a:p>
        </p:txBody>
      </p:sp>
    </p:spTree>
    <p:extLst>
      <p:ext uri="{BB962C8B-B14F-4D97-AF65-F5344CB8AC3E}">
        <p14:creationId xmlns:p14="http://schemas.microsoft.com/office/powerpoint/2010/main" val="255415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11"/>
                                        </p:tgtEl>
                                      </p:cBhvr>
                                    </p:animEffect>
                                    <p:animScale>
                                      <p:cBhvr>
                                        <p:cTn id="7" dur="50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1000" tmFilter="0, 0; .2, .5; .8, .5; 1, 0"/>
                                        <p:tgtEl>
                                          <p:spTgt spid="12"/>
                                        </p:tgtEl>
                                      </p:cBhvr>
                                    </p:animEffect>
                                    <p:animScale>
                                      <p:cBhvr>
                                        <p:cTn id="12" dur="500" autoRev="1" fill="hold"/>
                                        <p:tgtEl>
                                          <p:spTgt spid="1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1000" tmFilter="0, 0; .2, .5; .8, .5; 1, 0"/>
                                        <p:tgtEl>
                                          <p:spTgt spid="19"/>
                                        </p:tgtEl>
                                      </p:cBhvr>
                                    </p:animEffect>
                                    <p:animScale>
                                      <p:cBhvr>
                                        <p:cTn id="17" dur="500" autoRev="1" fill="hold"/>
                                        <p:tgtEl>
                                          <p:spTgt spid="19"/>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1000" tmFilter="0, 0; .2, .5; .8, .5; 1, 0"/>
                                        <p:tgtEl>
                                          <p:spTgt spid="24"/>
                                        </p:tgtEl>
                                      </p:cBhvr>
                                    </p:animEffect>
                                    <p:animScale>
                                      <p:cBhvr>
                                        <p:cTn id="22" dur="5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862F3-41A2-42B3-98BD-30932DC1D1F9}"/>
              </a:ext>
            </a:extLst>
          </p:cNvPr>
          <p:cNvSpPr>
            <a:spLocks noGrp="1"/>
          </p:cNvSpPr>
          <p:nvPr>
            <p:ph type="title"/>
          </p:nvPr>
        </p:nvSpPr>
        <p:spPr>
          <a:xfrm>
            <a:off x="838200" y="781877"/>
            <a:ext cx="10515600" cy="1152939"/>
          </a:xfrm>
        </p:spPr>
        <p:txBody>
          <a:bodyPr>
            <a:normAutofit fontScale="90000"/>
          </a:bodyPr>
          <a:lstStyle/>
          <a:p>
            <a:r>
              <a:rPr lang="en-US" altLang="ja-JP" b="1" dirty="0"/>
              <a:t>【</a:t>
            </a:r>
            <a:r>
              <a:rPr lang="ja-JP" altLang="en-US" b="1" dirty="0"/>
              <a:t>音声認識</a:t>
            </a:r>
            <a:r>
              <a:rPr lang="en-US" altLang="ja-JP" b="1" dirty="0"/>
              <a:t>】</a:t>
            </a:r>
            <a:r>
              <a:rPr lang="ja-JP" altLang="en-US" b="1" dirty="0"/>
              <a:t>→ </a:t>
            </a:r>
            <a:r>
              <a:rPr lang="en-US" altLang="ja-JP" b="1" dirty="0"/>
              <a:t>Julius</a:t>
            </a:r>
            <a:br>
              <a:rPr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301899F0-246A-45A7-B30D-83F968213476}"/>
              </a:ext>
            </a:extLst>
          </p:cNvPr>
          <p:cNvSpPr>
            <a:spLocks noGrp="1"/>
          </p:cNvSpPr>
          <p:nvPr>
            <p:ph idx="1"/>
          </p:nvPr>
        </p:nvSpPr>
        <p:spPr/>
        <p:txBody>
          <a:bodyPr>
            <a:normAutofit/>
          </a:bodyPr>
          <a:lstStyle/>
          <a:p>
            <a:r>
              <a:rPr lang="ja-JP" altLang="en-US" dirty="0"/>
              <a:t>マイクからリアルタイムの音声データを入力できる</a:t>
            </a:r>
            <a:endParaRPr lang="en-US" altLang="ja-JP" dirty="0"/>
          </a:p>
          <a:p>
            <a:endParaRPr lang="en-US" altLang="ja-JP" dirty="0"/>
          </a:p>
          <a:p>
            <a:r>
              <a:rPr lang="ja-JP" altLang="en-US" dirty="0"/>
              <a:t>音声データから、文字データを生成できる</a:t>
            </a:r>
            <a:endParaRPr lang="en-US" altLang="ja-JP" dirty="0"/>
          </a:p>
          <a:p>
            <a:endParaRPr lang="en-US" altLang="ja-JP" dirty="0"/>
          </a:p>
          <a:p>
            <a:r>
              <a:rPr lang="ja-JP" altLang="en-US" dirty="0"/>
              <a:t>オープンソースソフトウェア</a:t>
            </a:r>
            <a:endParaRPr lang="en-US" altLang="ja-JP" dirty="0"/>
          </a:p>
          <a:p>
            <a:endParaRPr lang="en-US" altLang="ja-JP" dirty="0"/>
          </a:p>
          <a:p>
            <a:r>
              <a:rPr lang="ja-JP" altLang="en-US" dirty="0"/>
              <a:t>記述文法音声認識で精度</a:t>
            </a:r>
            <a:r>
              <a:rPr lang="en-US" altLang="ja-JP" dirty="0"/>
              <a:t>UP</a:t>
            </a:r>
            <a:r>
              <a:rPr lang="ja-JP" altLang="en-US" dirty="0"/>
              <a:t>できる</a:t>
            </a:r>
          </a:p>
        </p:txBody>
      </p:sp>
    </p:spTree>
    <p:extLst>
      <p:ext uri="{BB962C8B-B14F-4D97-AF65-F5344CB8AC3E}">
        <p14:creationId xmlns:p14="http://schemas.microsoft.com/office/powerpoint/2010/main" val="233887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D045C0-3EFC-4ADA-8018-AC3A8E48AEB7}"/>
              </a:ext>
            </a:extLst>
          </p:cNvPr>
          <p:cNvSpPr>
            <a:spLocks noGrp="1"/>
          </p:cNvSpPr>
          <p:nvPr>
            <p:ph type="title"/>
          </p:nvPr>
        </p:nvSpPr>
        <p:spPr>
          <a:xfrm>
            <a:off x="530664" y="218442"/>
            <a:ext cx="10515600" cy="1325563"/>
          </a:xfrm>
        </p:spPr>
        <p:txBody>
          <a:bodyPr/>
          <a:lstStyle/>
          <a:p>
            <a:r>
              <a:rPr lang="ja-JP" altLang="en-US" sz="4800" b="1" dirty="0"/>
              <a:t>記述文法音声認識</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6FFADB5B-01A3-4BFE-BD5C-D8258318B9A6}"/>
              </a:ext>
            </a:extLst>
          </p:cNvPr>
          <p:cNvSpPr>
            <a:spLocks noGrp="1"/>
          </p:cNvSpPr>
          <p:nvPr>
            <p:ph idx="1"/>
          </p:nvPr>
        </p:nvSpPr>
        <p:spPr>
          <a:xfrm>
            <a:off x="1459217" y="1181557"/>
            <a:ext cx="10515600" cy="4351338"/>
          </a:xfrm>
        </p:spPr>
        <p:txBody>
          <a:bodyPr>
            <a:normAutofit/>
          </a:bodyPr>
          <a:lstStyle/>
          <a:p>
            <a:pPr marL="0" indent="0">
              <a:buNone/>
            </a:pPr>
            <a:r>
              <a:rPr kumimoji="1" lang="ja-JP" altLang="en-US" dirty="0"/>
              <a:t>→辞書ファイルと文法ファイルを作成</a:t>
            </a:r>
            <a:endParaRPr lang="en-US" altLang="ja-JP" dirty="0"/>
          </a:p>
          <a:p>
            <a:pPr marL="0" indent="0">
              <a:buNone/>
            </a:pPr>
            <a:r>
              <a:rPr kumimoji="1" lang="ja-JP" altLang="en-US" dirty="0"/>
              <a:t>　</a:t>
            </a:r>
            <a:r>
              <a:rPr kumimoji="1" lang="en-US" altLang="ja-JP" dirty="0">
                <a:solidFill>
                  <a:srgbClr val="FF0000"/>
                </a:solidFill>
              </a:rPr>
              <a:t>※</a:t>
            </a:r>
            <a:r>
              <a:rPr kumimoji="1" lang="ja-JP" altLang="en-US" dirty="0"/>
              <a:t>大量のデータが必要</a:t>
            </a:r>
            <a:endParaRPr kumimoji="1" lang="en-US" altLang="ja-JP" dirty="0"/>
          </a:p>
        </p:txBody>
      </p:sp>
      <p:pic>
        <p:nvPicPr>
          <p:cNvPr id="5" name="図 4">
            <a:extLst>
              <a:ext uri="{FF2B5EF4-FFF2-40B4-BE49-F238E27FC236}">
                <a16:creationId xmlns:a16="http://schemas.microsoft.com/office/drawing/2014/main" id="{6A871700-39C2-4C18-8398-81E47A628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4" y="2897181"/>
            <a:ext cx="2413679" cy="3477049"/>
          </a:xfrm>
          <a:prstGeom prst="rect">
            <a:avLst/>
          </a:prstGeom>
        </p:spPr>
      </p:pic>
      <p:pic>
        <p:nvPicPr>
          <p:cNvPr id="7" name="図 6">
            <a:extLst>
              <a:ext uri="{FF2B5EF4-FFF2-40B4-BE49-F238E27FC236}">
                <a16:creationId xmlns:a16="http://schemas.microsoft.com/office/drawing/2014/main" id="{3931B443-48EF-40B6-9177-DFD4AB754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4343" y="2376548"/>
            <a:ext cx="2646787" cy="4481452"/>
          </a:xfrm>
          <a:prstGeom prst="rect">
            <a:avLst/>
          </a:prstGeom>
        </p:spPr>
      </p:pic>
      <p:sp>
        <p:nvSpPr>
          <p:cNvPr id="8" name="テキスト ボックス 7">
            <a:extLst>
              <a:ext uri="{FF2B5EF4-FFF2-40B4-BE49-F238E27FC236}">
                <a16:creationId xmlns:a16="http://schemas.microsoft.com/office/drawing/2014/main" id="{BD7CD1DC-AE76-4384-956B-0CF56DE102C9}"/>
              </a:ext>
            </a:extLst>
          </p:cNvPr>
          <p:cNvSpPr txBox="1"/>
          <p:nvPr/>
        </p:nvSpPr>
        <p:spPr>
          <a:xfrm>
            <a:off x="401361" y="2312406"/>
            <a:ext cx="2979822" cy="584775"/>
          </a:xfrm>
          <a:prstGeom prst="rect">
            <a:avLst/>
          </a:prstGeom>
          <a:noFill/>
        </p:spPr>
        <p:txBody>
          <a:bodyPr wrap="square" rtlCol="0">
            <a:spAutoFit/>
          </a:bodyPr>
          <a:lstStyle/>
          <a:p>
            <a:r>
              <a:rPr kumimoji="1" lang="ja-JP" altLang="en-US" sz="3200" b="1" dirty="0"/>
              <a:t>辞書ファイル</a:t>
            </a:r>
          </a:p>
        </p:txBody>
      </p:sp>
      <p:pic>
        <p:nvPicPr>
          <p:cNvPr id="10" name="図 9">
            <a:extLst>
              <a:ext uri="{FF2B5EF4-FFF2-40B4-BE49-F238E27FC236}">
                <a16:creationId xmlns:a16="http://schemas.microsoft.com/office/drawing/2014/main" id="{CEA4FB12-6933-4672-AAAD-8691FB08D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017" y="3004982"/>
            <a:ext cx="5474983" cy="2259517"/>
          </a:xfrm>
          <a:prstGeom prst="rect">
            <a:avLst/>
          </a:prstGeom>
        </p:spPr>
      </p:pic>
      <p:sp>
        <p:nvSpPr>
          <p:cNvPr id="11" name="テキスト ボックス 10">
            <a:extLst>
              <a:ext uri="{FF2B5EF4-FFF2-40B4-BE49-F238E27FC236}">
                <a16:creationId xmlns:a16="http://schemas.microsoft.com/office/drawing/2014/main" id="{B2D687C2-4186-4917-BC70-87F9AFC9FD50}"/>
              </a:ext>
            </a:extLst>
          </p:cNvPr>
          <p:cNvSpPr txBox="1"/>
          <p:nvPr/>
        </p:nvSpPr>
        <p:spPr>
          <a:xfrm>
            <a:off x="6748060" y="2410351"/>
            <a:ext cx="2979822" cy="584775"/>
          </a:xfrm>
          <a:prstGeom prst="rect">
            <a:avLst/>
          </a:prstGeom>
          <a:noFill/>
        </p:spPr>
        <p:txBody>
          <a:bodyPr wrap="square" rtlCol="0">
            <a:spAutoFit/>
          </a:bodyPr>
          <a:lstStyle/>
          <a:p>
            <a:r>
              <a:rPr kumimoji="1" lang="ja-JP" altLang="en-US" sz="3200" b="1" dirty="0"/>
              <a:t>文法ファイル</a:t>
            </a:r>
          </a:p>
        </p:txBody>
      </p:sp>
    </p:spTree>
    <p:extLst>
      <p:ext uri="{BB962C8B-B14F-4D97-AF65-F5344CB8AC3E}">
        <p14:creationId xmlns:p14="http://schemas.microsoft.com/office/powerpoint/2010/main" val="149634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1072</TotalTime>
  <Words>1658</Words>
  <Application>Microsoft Office PowerPoint</Application>
  <PresentationFormat>ワイド画面</PresentationFormat>
  <Paragraphs>280</Paragraphs>
  <Slides>28</Slides>
  <Notes>26</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BIZ UDPゴシック</vt:lpstr>
      <vt:lpstr>游ゴシック</vt:lpstr>
      <vt:lpstr>游ゴシック Light</vt:lpstr>
      <vt:lpstr>Arial</vt:lpstr>
      <vt:lpstr>Palatino Linotype</vt:lpstr>
      <vt:lpstr>Office テーマ</vt:lpstr>
      <vt:lpstr>AIスピーカー開発</vt:lpstr>
      <vt:lpstr>AIスピーカー とは</vt:lpstr>
      <vt:lpstr>AIスピーカーの名称</vt:lpstr>
      <vt:lpstr>YoSiEの外見</vt:lpstr>
      <vt:lpstr>YoSiEの振る舞い</vt:lpstr>
      <vt:lpstr>YoSiEに出来ること</vt:lpstr>
      <vt:lpstr>PowerPoint プレゼンテーション</vt:lpstr>
      <vt:lpstr>【音声認識】→ Julius </vt:lpstr>
      <vt:lpstr>記述文法音声認識とは？</vt:lpstr>
      <vt:lpstr>【AI】→ TensorFlow</vt:lpstr>
      <vt:lpstr>PowerPoint プレゼンテーション</vt:lpstr>
      <vt:lpstr>PowerPoint プレゼンテーション</vt:lpstr>
      <vt:lpstr>ニューラルネットワーク説明図</vt:lpstr>
      <vt:lpstr>【データ取得】</vt:lpstr>
      <vt:lpstr>スクレイピングとは</vt:lpstr>
      <vt:lpstr>スクレイピングの実行結果</vt:lpstr>
      <vt:lpstr>【音声合成】→ OpenJTalk</vt:lpstr>
      <vt:lpstr>OpenJTalkの設定</vt:lpstr>
      <vt:lpstr>本体：Raspberry Pi(通称:ラズパイ)</vt:lpstr>
      <vt:lpstr>このプロジェクトについて</vt:lpstr>
      <vt:lpstr>プロジェクトの管理・進め方について</vt:lpstr>
      <vt:lpstr>【GitHub】</vt:lpstr>
      <vt:lpstr>【brabio】</vt:lpstr>
      <vt:lpstr>【Slack】</vt:lpstr>
      <vt:lpstr>これからについて</vt:lpstr>
      <vt:lpstr>PowerPoint プレゼンテーション</vt:lpstr>
      <vt:lpstr>OpenJTalkの補足</vt:lpstr>
      <vt:lpstr>YoSiEという名前について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AIスピーカーYoSiE</dc:title>
  <dc:creator>rikie</dc:creator>
  <cp:lastModifiedBy>力石 鈴之佑</cp:lastModifiedBy>
  <cp:revision>116</cp:revision>
  <dcterms:created xsi:type="dcterms:W3CDTF">2021-09-29T01:00:40Z</dcterms:created>
  <dcterms:modified xsi:type="dcterms:W3CDTF">2021-10-07T09:28:58Z</dcterms:modified>
</cp:coreProperties>
</file>